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4" r:id="rId15"/>
    <p:sldId id="275" r:id="rId16"/>
    <p:sldId id="276" r:id="rId17"/>
    <p:sldId id="277" r:id="rId18"/>
    <p:sldId id="278" r:id="rId19"/>
    <p:sldId id="279"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81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3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99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287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49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36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53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36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61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86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52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6029138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55FAB86-B1B7-C9EA-FEFD-AE39B6E02206}"/>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t="35371" r="1" b="38613"/>
          <a:stretch/>
        </p:blipFill>
        <p:spPr>
          <a:xfrm>
            <a:off x="0" y="10"/>
            <a:ext cx="12191980" cy="6857990"/>
          </a:xfrm>
          <a:prstGeom prst="rect">
            <a:avLst/>
          </a:prstGeom>
        </p:spPr>
      </p:pic>
      <p:sp>
        <p:nvSpPr>
          <p:cNvPr id="62" name="Rectangle: Rounded Corners 61">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D43AF8-15B0-D9C7-8CB0-E0F245B079FB}"/>
              </a:ext>
            </a:extLst>
          </p:cNvPr>
          <p:cNvSpPr>
            <a:spLocks noGrp="1"/>
          </p:cNvSpPr>
          <p:nvPr>
            <p:ph type="ctrTitle"/>
          </p:nvPr>
        </p:nvSpPr>
        <p:spPr>
          <a:xfrm>
            <a:off x="6257047" y="795509"/>
            <a:ext cx="5037616" cy="3011340"/>
          </a:xfrm>
        </p:spPr>
        <p:txBody>
          <a:bodyPr>
            <a:normAutofit/>
          </a:bodyPr>
          <a:lstStyle/>
          <a:p>
            <a:r>
              <a:rPr lang="en-US" dirty="0"/>
              <a:t>Text Category Classification </a:t>
            </a:r>
          </a:p>
        </p:txBody>
      </p:sp>
      <p:sp>
        <p:nvSpPr>
          <p:cNvPr id="3" name="Subtitle 2">
            <a:extLst>
              <a:ext uri="{FF2B5EF4-FFF2-40B4-BE49-F238E27FC236}">
                <a16:creationId xmlns:a16="http://schemas.microsoft.com/office/drawing/2014/main" id="{1FADCF66-7EFB-E355-A504-EA72E2BB2DA2}"/>
              </a:ext>
            </a:extLst>
          </p:cNvPr>
          <p:cNvSpPr>
            <a:spLocks noGrp="1"/>
          </p:cNvSpPr>
          <p:nvPr>
            <p:ph type="subTitle" idx="1"/>
          </p:nvPr>
        </p:nvSpPr>
        <p:spPr>
          <a:xfrm>
            <a:off x="6257047" y="3898923"/>
            <a:ext cx="5037616" cy="1829847"/>
          </a:xfrm>
        </p:spPr>
        <p:txBody>
          <a:bodyPr>
            <a:normAutofit lnSpcReduction="10000"/>
          </a:bodyPr>
          <a:lstStyle/>
          <a:p>
            <a:r>
              <a:rPr lang="en-US" sz="2000" dirty="0"/>
              <a:t>Under supervision of Dr. Wael Hassan</a:t>
            </a:r>
          </a:p>
          <a:p>
            <a:r>
              <a:rPr lang="en-US" sz="2000" dirty="0"/>
              <a:t>Steven Hany</a:t>
            </a:r>
          </a:p>
          <a:p>
            <a:r>
              <a:rPr lang="en-US" sz="2000" dirty="0"/>
              <a:t>210991</a:t>
            </a:r>
          </a:p>
          <a:p>
            <a:r>
              <a:rPr lang="en-US" sz="2000" dirty="0"/>
              <a:t>Mina Samir</a:t>
            </a:r>
          </a:p>
          <a:p>
            <a:r>
              <a:rPr lang="en-US" sz="2000" dirty="0"/>
              <a:t>212257</a:t>
            </a:r>
          </a:p>
          <a:p>
            <a:endParaRPr lang="en-US" dirty="0"/>
          </a:p>
        </p:txBody>
      </p:sp>
      <p:sp>
        <p:nvSpPr>
          <p:cNvPr id="64" name="Arc 63">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2734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0" presetClass="emph" presetSubtype="0" fill="hold" grpId="0" nodeType="clickEffect">
                                  <p:stCondLst>
                                    <p:cond delay="0"/>
                                  </p:stCondLst>
                                  <p:childTnLst>
                                    <p:animClr clrSpc="hsl" dir="cw">
                                      <p:cBhvr override="childStyle">
                                        <p:cTn id="10" dur="500" fill="hold"/>
                                        <p:tgtEl>
                                          <p:spTgt spid="3">
                                            <p:txEl>
                                              <p:pRg st="0" end="0"/>
                                            </p:txEl>
                                          </p:spTgt>
                                        </p:tgtEl>
                                        <p:attrNameLst>
                                          <p:attrName>style.color</p:attrName>
                                        </p:attrNameLst>
                                      </p:cBhvr>
                                      <p:by>
                                        <p:hsl h="0" s="12549" l="25098"/>
                                      </p:by>
                                    </p:animClr>
                                    <p:animClr clrSpc="hsl" dir="cw">
                                      <p:cBhvr>
                                        <p:cTn id="11" dur="500" fill="hold"/>
                                        <p:tgtEl>
                                          <p:spTgt spid="3">
                                            <p:txEl>
                                              <p:pRg st="0" end="0"/>
                                            </p:txEl>
                                          </p:spTgt>
                                        </p:tgtEl>
                                        <p:attrNameLst>
                                          <p:attrName>fillcolor</p:attrName>
                                        </p:attrNameLst>
                                      </p:cBhvr>
                                      <p:by>
                                        <p:hsl h="0" s="12549" l="25098"/>
                                      </p:by>
                                    </p:animClr>
                                    <p:animClr clrSpc="hsl" dir="cw">
                                      <p:cBhvr>
                                        <p:cTn id="12" dur="500" fill="hold"/>
                                        <p:tgtEl>
                                          <p:spTgt spid="3">
                                            <p:txEl>
                                              <p:pRg st="0" end="0"/>
                                            </p:txEl>
                                          </p:spTgt>
                                        </p:tgtEl>
                                        <p:attrNameLst>
                                          <p:attrName>stroke.color</p:attrName>
                                        </p:attrNameLst>
                                      </p:cBhvr>
                                      <p:by>
                                        <p:hsl h="0" s="12549" l="25098"/>
                                      </p:by>
                                    </p:animClr>
                                    <p:set>
                                      <p:cBhvr>
                                        <p:cTn id="13" dur="500" fill="hold"/>
                                        <p:tgtEl>
                                          <p:spTgt spid="3">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30" presetClass="emph" presetSubtype="0" fill="hold" grpId="0" nodeType="clickEffect">
                                  <p:stCondLst>
                                    <p:cond delay="0"/>
                                  </p:stCondLst>
                                  <p:childTnLst>
                                    <p:animClr clrSpc="hsl" dir="cw">
                                      <p:cBhvr override="childStyle">
                                        <p:cTn id="17" dur="500" fill="hold"/>
                                        <p:tgtEl>
                                          <p:spTgt spid="3">
                                            <p:txEl>
                                              <p:pRg st="1" end="1"/>
                                            </p:txEl>
                                          </p:spTgt>
                                        </p:tgtEl>
                                        <p:attrNameLst>
                                          <p:attrName>style.color</p:attrName>
                                        </p:attrNameLst>
                                      </p:cBhvr>
                                      <p:by>
                                        <p:hsl h="0" s="12549" l="25098"/>
                                      </p:by>
                                    </p:animClr>
                                    <p:animClr clrSpc="hsl" dir="cw">
                                      <p:cBhvr>
                                        <p:cTn id="18" dur="500" fill="hold"/>
                                        <p:tgtEl>
                                          <p:spTgt spid="3">
                                            <p:txEl>
                                              <p:pRg st="1" end="1"/>
                                            </p:txEl>
                                          </p:spTgt>
                                        </p:tgtEl>
                                        <p:attrNameLst>
                                          <p:attrName>fillcolor</p:attrName>
                                        </p:attrNameLst>
                                      </p:cBhvr>
                                      <p:by>
                                        <p:hsl h="0" s="12549" l="25098"/>
                                      </p:by>
                                    </p:animClr>
                                    <p:animClr clrSpc="hsl" dir="cw">
                                      <p:cBhvr>
                                        <p:cTn id="19" dur="500" fill="hold"/>
                                        <p:tgtEl>
                                          <p:spTgt spid="3">
                                            <p:txEl>
                                              <p:pRg st="1" end="1"/>
                                            </p:txEl>
                                          </p:spTgt>
                                        </p:tgtEl>
                                        <p:attrNameLst>
                                          <p:attrName>stroke.color</p:attrName>
                                        </p:attrNameLst>
                                      </p:cBhvr>
                                      <p:by>
                                        <p:hsl h="0" s="12549" l="25098"/>
                                      </p:by>
                                    </p:animClr>
                                    <p:set>
                                      <p:cBhvr>
                                        <p:cTn id="20" dur="500" fill="hold"/>
                                        <p:tgtEl>
                                          <p:spTgt spid="3">
                                            <p:txEl>
                                              <p:pRg st="1" end="1"/>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3">
                                            <p:txEl>
                                              <p:pRg st="2" end="2"/>
                                            </p:txEl>
                                          </p:spTgt>
                                        </p:tgtEl>
                                        <p:attrNameLst>
                                          <p:attrName>style.color</p:attrName>
                                        </p:attrNameLst>
                                      </p:cBhvr>
                                      <p:by>
                                        <p:hsl h="0" s="12549" l="25098"/>
                                      </p:by>
                                    </p:animClr>
                                    <p:animClr clrSpc="hsl" dir="cw">
                                      <p:cBhvr>
                                        <p:cTn id="25" dur="500" fill="hold"/>
                                        <p:tgtEl>
                                          <p:spTgt spid="3">
                                            <p:txEl>
                                              <p:pRg st="2" end="2"/>
                                            </p:txEl>
                                          </p:spTgt>
                                        </p:tgtEl>
                                        <p:attrNameLst>
                                          <p:attrName>fillcolor</p:attrName>
                                        </p:attrNameLst>
                                      </p:cBhvr>
                                      <p:by>
                                        <p:hsl h="0" s="12549" l="25098"/>
                                      </p:by>
                                    </p:animClr>
                                    <p:animClr clrSpc="hsl" dir="cw">
                                      <p:cBhvr>
                                        <p:cTn id="26" dur="500" fill="hold"/>
                                        <p:tgtEl>
                                          <p:spTgt spid="3">
                                            <p:txEl>
                                              <p:pRg st="2" end="2"/>
                                            </p:txEl>
                                          </p:spTgt>
                                        </p:tgtEl>
                                        <p:attrNameLst>
                                          <p:attrName>stroke.color</p:attrName>
                                        </p:attrNameLst>
                                      </p:cBhvr>
                                      <p:by>
                                        <p:hsl h="0" s="12549" l="25098"/>
                                      </p:by>
                                    </p:animClr>
                                    <p:set>
                                      <p:cBhvr>
                                        <p:cTn id="27" dur="500" fill="hold"/>
                                        <p:tgtEl>
                                          <p:spTgt spid="3">
                                            <p:txEl>
                                              <p:pRg st="2" end="2"/>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30" presetClass="emph" presetSubtype="0" fill="hold" grpId="0" nodeType="clickEffect">
                                  <p:stCondLst>
                                    <p:cond delay="0"/>
                                  </p:stCondLst>
                                  <p:childTnLst>
                                    <p:animClr clrSpc="hsl" dir="cw">
                                      <p:cBhvr override="childStyle">
                                        <p:cTn id="31" dur="500" fill="hold"/>
                                        <p:tgtEl>
                                          <p:spTgt spid="3">
                                            <p:txEl>
                                              <p:pRg st="3" end="3"/>
                                            </p:txEl>
                                          </p:spTgt>
                                        </p:tgtEl>
                                        <p:attrNameLst>
                                          <p:attrName>style.color</p:attrName>
                                        </p:attrNameLst>
                                      </p:cBhvr>
                                      <p:by>
                                        <p:hsl h="0" s="12549" l="25098"/>
                                      </p:by>
                                    </p:animClr>
                                    <p:animClr clrSpc="hsl" dir="cw">
                                      <p:cBhvr>
                                        <p:cTn id="32" dur="500" fill="hold"/>
                                        <p:tgtEl>
                                          <p:spTgt spid="3">
                                            <p:txEl>
                                              <p:pRg st="3" end="3"/>
                                            </p:txEl>
                                          </p:spTgt>
                                        </p:tgtEl>
                                        <p:attrNameLst>
                                          <p:attrName>fillcolor</p:attrName>
                                        </p:attrNameLst>
                                      </p:cBhvr>
                                      <p:by>
                                        <p:hsl h="0" s="12549" l="25098"/>
                                      </p:by>
                                    </p:animClr>
                                    <p:animClr clrSpc="hsl" dir="cw">
                                      <p:cBhvr>
                                        <p:cTn id="33" dur="500" fill="hold"/>
                                        <p:tgtEl>
                                          <p:spTgt spid="3">
                                            <p:txEl>
                                              <p:pRg st="3" end="3"/>
                                            </p:txEl>
                                          </p:spTgt>
                                        </p:tgtEl>
                                        <p:attrNameLst>
                                          <p:attrName>stroke.color</p:attrName>
                                        </p:attrNameLst>
                                      </p:cBhvr>
                                      <p:by>
                                        <p:hsl h="0" s="12549" l="25098"/>
                                      </p:by>
                                    </p:animClr>
                                    <p:set>
                                      <p:cBhvr>
                                        <p:cTn id="34" dur="500" fill="hold"/>
                                        <p:tgtEl>
                                          <p:spTgt spid="3">
                                            <p:txEl>
                                              <p:pRg st="3" end="3"/>
                                            </p:txEl>
                                          </p:spTgt>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30" presetClass="emph" presetSubtype="0" fill="hold" grpId="0" nodeType="clickEffect">
                                  <p:stCondLst>
                                    <p:cond delay="0"/>
                                  </p:stCondLst>
                                  <p:childTnLst>
                                    <p:animClr clrSpc="hsl" dir="cw">
                                      <p:cBhvr override="childStyle">
                                        <p:cTn id="38" dur="500" fill="hold"/>
                                        <p:tgtEl>
                                          <p:spTgt spid="3">
                                            <p:txEl>
                                              <p:pRg st="4" end="4"/>
                                            </p:txEl>
                                          </p:spTgt>
                                        </p:tgtEl>
                                        <p:attrNameLst>
                                          <p:attrName>style.color</p:attrName>
                                        </p:attrNameLst>
                                      </p:cBhvr>
                                      <p:by>
                                        <p:hsl h="0" s="12549" l="25098"/>
                                      </p:by>
                                    </p:animClr>
                                    <p:animClr clrSpc="hsl" dir="cw">
                                      <p:cBhvr>
                                        <p:cTn id="39" dur="500" fill="hold"/>
                                        <p:tgtEl>
                                          <p:spTgt spid="3">
                                            <p:txEl>
                                              <p:pRg st="4" end="4"/>
                                            </p:txEl>
                                          </p:spTgt>
                                        </p:tgtEl>
                                        <p:attrNameLst>
                                          <p:attrName>fillcolor</p:attrName>
                                        </p:attrNameLst>
                                      </p:cBhvr>
                                      <p:by>
                                        <p:hsl h="0" s="12549" l="25098"/>
                                      </p:by>
                                    </p:animClr>
                                    <p:animClr clrSpc="hsl" dir="cw">
                                      <p:cBhvr>
                                        <p:cTn id="40" dur="500" fill="hold"/>
                                        <p:tgtEl>
                                          <p:spTgt spid="3">
                                            <p:txEl>
                                              <p:pRg st="4" end="4"/>
                                            </p:txEl>
                                          </p:spTgt>
                                        </p:tgtEl>
                                        <p:attrNameLst>
                                          <p:attrName>stroke.color</p:attrName>
                                        </p:attrNameLst>
                                      </p:cBhvr>
                                      <p:by>
                                        <p:hsl h="0" s="12549" l="25098"/>
                                      </p:by>
                                    </p:animClr>
                                    <p:set>
                                      <p:cBhvr>
                                        <p:cTn id="41"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light&#10;&#10;Description automatically generated">
            <a:extLst>
              <a:ext uri="{FF2B5EF4-FFF2-40B4-BE49-F238E27FC236}">
                <a16:creationId xmlns:a16="http://schemas.microsoft.com/office/drawing/2014/main" id="{9F5609D1-4505-7B52-B24C-C64E7F52B3DB}"/>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t="24059" r="-1" b="23910"/>
          <a:stretch/>
        </p:blipFill>
        <p:spPr>
          <a:xfrm>
            <a:off x="20" y="10"/>
            <a:ext cx="12191980" cy="6857990"/>
          </a:xfrm>
          <a:prstGeom prst="rect">
            <a:avLst/>
          </a:prstGeom>
        </p:spPr>
      </p:pic>
      <p:sp>
        <p:nvSpPr>
          <p:cNvPr id="25" name="Rectangle: Rounded Corners 24">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3EB44-F136-6285-3030-125E1D8DEC38}"/>
              </a:ext>
            </a:extLst>
          </p:cNvPr>
          <p:cNvSpPr>
            <a:spLocks noGrp="1"/>
          </p:cNvSpPr>
          <p:nvPr>
            <p:ph type="title"/>
          </p:nvPr>
        </p:nvSpPr>
        <p:spPr>
          <a:xfrm>
            <a:off x="6349101" y="965200"/>
            <a:ext cx="4217300" cy="1667165"/>
          </a:xfrm>
        </p:spPr>
        <p:txBody>
          <a:bodyPr anchor="b">
            <a:normAutofit/>
          </a:bodyPr>
          <a:lstStyle/>
          <a:p>
            <a:r>
              <a:rPr lang="en-US" dirty="0"/>
              <a:t>Dataset Summary</a:t>
            </a:r>
            <a:br>
              <a:rPr lang="en-US" dirty="0"/>
            </a:br>
            <a:endParaRPr lang="en-US" dirty="0"/>
          </a:p>
        </p:txBody>
      </p:sp>
      <p:sp>
        <p:nvSpPr>
          <p:cNvPr id="3" name="Content Placeholder 2">
            <a:extLst>
              <a:ext uri="{FF2B5EF4-FFF2-40B4-BE49-F238E27FC236}">
                <a16:creationId xmlns:a16="http://schemas.microsoft.com/office/drawing/2014/main" id="{173E0BC2-271D-E304-5649-11B4CA447485}"/>
              </a:ext>
            </a:extLst>
          </p:cNvPr>
          <p:cNvSpPr>
            <a:spLocks noGrp="1"/>
          </p:cNvSpPr>
          <p:nvPr>
            <p:ph idx="1"/>
          </p:nvPr>
        </p:nvSpPr>
        <p:spPr>
          <a:xfrm>
            <a:off x="6349101" y="2321169"/>
            <a:ext cx="4877697" cy="3216404"/>
          </a:xfrm>
        </p:spPr>
        <p:txBody>
          <a:bodyPr>
            <a:normAutofit/>
          </a:bodyPr>
          <a:lstStyle/>
          <a:p>
            <a:r>
              <a:rPr lang="en-US" sz="2000" dirty="0"/>
              <a:t>AG news has 127598 rows</a:t>
            </a:r>
          </a:p>
          <a:p>
            <a:r>
              <a:rPr lang="en-US" sz="2000" dirty="0"/>
              <a:t>4 number of Topics </a:t>
            </a:r>
          </a:p>
          <a:p>
            <a:r>
              <a:rPr lang="en-US" sz="2000" dirty="0"/>
              <a:t>Topics are:</a:t>
            </a:r>
          </a:p>
          <a:p>
            <a:pPr lvl="1"/>
            <a:r>
              <a:rPr lang="en-US" sz="2000" dirty="0"/>
              <a:t>Science and technology news(31900 rows)</a:t>
            </a:r>
          </a:p>
          <a:p>
            <a:pPr lvl="1"/>
            <a:r>
              <a:rPr lang="en-US" sz="2000" dirty="0"/>
              <a:t>Sports news (31900 rows)</a:t>
            </a:r>
          </a:p>
          <a:p>
            <a:pPr lvl="1"/>
            <a:r>
              <a:rPr lang="en-US" sz="2000" dirty="0"/>
              <a:t>World news (31900 rows)</a:t>
            </a:r>
          </a:p>
          <a:p>
            <a:pPr lvl="1"/>
            <a:r>
              <a:rPr lang="en-US" sz="2000" dirty="0"/>
              <a:t>Business news(31898 rows)</a:t>
            </a:r>
          </a:p>
        </p:txBody>
      </p:sp>
      <p:sp>
        <p:nvSpPr>
          <p:cNvPr id="27" name="Arc 26">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64244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Vertic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inVertical)">
                                      <p:cBhvr>
                                        <p:cTn id="28" dur="500"/>
                                        <p:tgtEl>
                                          <p:spTgt spid="3">
                                            <p:txEl>
                                              <p:pRg st="3" end="3"/>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arn(inVertical)">
                                      <p:cBhvr>
                                        <p:cTn id="31" dur="500"/>
                                        <p:tgtEl>
                                          <p:spTgt spid="3">
                                            <p:txEl>
                                              <p:pRg st="4" end="4"/>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web, outdoor object&#10;&#10;Description automatically generated">
            <a:extLst>
              <a:ext uri="{FF2B5EF4-FFF2-40B4-BE49-F238E27FC236}">
                <a16:creationId xmlns:a16="http://schemas.microsoft.com/office/drawing/2014/main" id="{3DBE38B2-CA89-B06F-7C50-E745AB89CF84}"/>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t="13224" b="49229"/>
          <a:stretch/>
        </p:blipFill>
        <p:spPr>
          <a:xfrm>
            <a:off x="20" y="10"/>
            <a:ext cx="12191980" cy="6857990"/>
          </a:xfrm>
          <a:prstGeom prst="rect">
            <a:avLst/>
          </a:prstGeom>
        </p:spPr>
      </p:pic>
      <p:sp>
        <p:nvSpPr>
          <p:cNvPr id="19" name="Rectangle: Rounded Corners 18">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D86DED-A3DB-4183-8628-D5179D3B1FFB}"/>
              </a:ext>
            </a:extLst>
          </p:cNvPr>
          <p:cNvSpPr>
            <a:spLocks noGrp="1"/>
          </p:cNvSpPr>
          <p:nvPr>
            <p:ph type="title"/>
          </p:nvPr>
        </p:nvSpPr>
        <p:spPr>
          <a:xfrm>
            <a:off x="6349101" y="965200"/>
            <a:ext cx="4217300" cy="1667165"/>
          </a:xfrm>
        </p:spPr>
        <p:txBody>
          <a:bodyPr anchor="b">
            <a:normAutofit/>
          </a:bodyPr>
          <a:lstStyle/>
          <a:p>
            <a:r>
              <a:rPr lang="en-US" dirty="0"/>
              <a:t>Splitting the data </a:t>
            </a:r>
          </a:p>
        </p:txBody>
      </p:sp>
      <p:sp>
        <p:nvSpPr>
          <p:cNvPr id="3" name="Content Placeholder 2">
            <a:extLst>
              <a:ext uri="{FF2B5EF4-FFF2-40B4-BE49-F238E27FC236}">
                <a16:creationId xmlns:a16="http://schemas.microsoft.com/office/drawing/2014/main" id="{C635C0FF-EB20-9447-3565-A229704E75DD}"/>
              </a:ext>
            </a:extLst>
          </p:cNvPr>
          <p:cNvSpPr>
            <a:spLocks noGrp="1"/>
          </p:cNvSpPr>
          <p:nvPr>
            <p:ph idx="1"/>
          </p:nvPr>
        </p:nvSpPr>
        <p:spPr>
          <a:xfrm>
            <a:off x="6349101" y="3029527"/>
            <a:ext cx="4877697" cy="2508046"/>
          </a:xfrm>
        </p:spPr>
        <p:txBody>
          <a:bodyPr>
            <a:normAutofit/>
          </a:bodyPr>
          <a:lstStyle/>
          <a:p>
            <a:r>
              <a:rPr lang="en-US" dirty="0"/>
              <a:t>Descriptions in the dataset were divided to 20% for test data and 20%  for validation data and 60% for training data</a:t>
            </a:r>
          </a:p>
        </p:txBody>
      </p:sp>
      <p:sp>
        <p:nvSpPr>
          <p:cNvPr id="21" name="Arc 20">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5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laser, dark&#10;&#10;Description automatically generated">
            <a:extLst>
              <a:ext uri="{FF2B5EF4-FFF2-40B4-BE49-F238E27FC236}">
                <a16:creationId xmlns:a16="http://schemas.microsoft.com/office/drawing/2014/main" id="{25DB53C2-5D9E-57D7-BC6B-D88A131C068E}"/>
              </a:ext>
            </a:extLst>
          </p:cNvPr>
          <p:cNvPicPr>
            <a:picLocks noChangeAspect="1"/>
          </p:cNvPicPr>
          <p:nvPr/>
        </p:nvPicPr>
        <p:blipFill rotWithShape="1">
          <a:blip r:embed="rId2">
            <a:extLst>
              <a:ext uri="{28A0092B-C50C-407E-A947-70E740481C1C}">
                <a14:useLocalDpi xmlns:a14="http://schemas.microsoft.com/office/drawing/2010/main" val="0"/>
              </a:ext>
            </a:extLst>
          </a:blip>
          <a:srcRect r="-2" b="2055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3"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8091C4-FA07-40F0-6B7B-4EC76AAEF4C5}"/>
              </a:ext>
            </a:extLst>
          </p:cNvPr>
          <p:cNvSpPr>
            <a:spLocks noGrp="1"/>
          </p:cNvSpPr>
          <p:nvPr>
            <p:ph type="title"/>
          </p:nvPr>
        </p:nvSpPr>
        <p:spPr>
          <a:xfrm>
            <a:off x="5827048" y="407987"/>
            <a:ext cx="5721484" cy="675225"/>
          </a:xfrm>
        </p:spPr>
        <p:txBody>
          <a:bodyPr>
            <a:normAutofit fontScale="90000"/>
          </a:bodyPr>
          <a:lstStyle/>
          <a:p>
            <a:r>
              <a:rPr lang="en-US" dirty="0"/>
              <a:t>Preprocessing</a:t>
            </a:r>
          </a:p>
        </p:txBody>
      </p:sp>
      <p:sp>
        <p:nvSpPr>
          <p:cNvPr id="3" name="Content Placeholder 2">
            <a:extLst>
              <a:ext uri="{FF2B5EF4-FFF2-40B4-BE49-F238E27FC236}">
                <a16:creationId xmlns:a16="http://schemas.microsoft.com/office/drawing/2014/main" id="{27927609-7C52-9638-5E47-5C70713E5600}"/>
              </a:ext>
            </a:extLst>
          </p:cNvPr>
          <p:cNvSpPr>
            <a:spLocks noGrp="1"/>
          </p:cNvSpPr>
          <p:nvPr>
            <p:ph idx="1"/>
          </p:nvPr>
        </p:nvSpPr>
        <p:spPr>
          <a:xfrm>
            <a:off x="4965895" y="1280160"/>
            <a:ext cx="6582637" cy="5349240"/>
          </a:xfrm>
        </p:spPr>
        <p:txBody>
          <a:bodyPr>
            <a:normAutofit/>
          </a:bodyPr>
          <a:lstStyle/>
          <a:p>
            <a:pPr>
              <a:lnSpc>
                <a:spcPct val="100000"/>
              </a:lnSpc>
            </a:pPr>
            <a:r>
              <a:rPr lang="en-US" sz="2400" dirty="0"/>
              <a:t>tokenize the text data using the Tokenizer class from the </a:t>
            </a:r>
            <a:r>
              <a:rPr lang="en-US" sz="2400" dirty="0" err="1"/>
              <a:t>Keras</a:t>
            </a:r>
            <a:r>
              <a:rPr lang="en-US" sz="2400" dirty="0"/>
              <a:t> preprocessing module.</a:t>
            </a:r>
          </a:p>
          <a:p>
            <a:pPr>
              <a:lnSpc>
                <a:spcPct val="100000"/>
              </a:lnSpc>
            </a:pPr>
            <a:r>
              <a:rPr lang="en-US" sz="2400" dirty="0"/>
              <a:t>After tokenization every string change to lower and making padding and change the special characters in the text data. </a:t>
            </a:r>
          </a:p>
          <a:p>
            <a:pPr>
              <a:lnSpc>
                <a:spcPct val="100000"/>
              </a:lnSpc>
            </a:pPr>
            <a:r>
              <a:rPr lang="en-US" sz="2400" dirty="0"/>
              <a:t>Convert the text data to sequence and pads the sequence to a fixed-length specified in variable called </a:t>
            </a:r>
            <a:r>
              <a:rPr lang="en-US" sz="2400" dirty="0" err="1"/>
              <a:t>max_text_length,using</a:t>
            </a:r>
            <a:r>
              <a:rPr lang="en-US" sz="2400" dirty="0"/>
              <a:t> the </a:t>
            </a:r>
            <a:r>
              <a:rPr lang="en-US" sz="2400" dirty="0" err="1"/>
              <a:t>pad_sequences</a:t>
            </a:r>
            <a:r>
              <a:rPr lang="en-US" sz="2400" dirty="0"/>
              <a:t>() function from the </a:t>
            </a:r>
            <a:r>
              <a:rPr lang="en-US" sz="2400" dirty="0" err="1"/>
              <a:t>Keras</a:t>
            </a:r>
            <a:r>
              <a:rPr lang="en-US" sz="2400" dirty="0"/>
              <a:t> preprocessing module.</a:t>
            </a:r>
          </a:p>
          <a:p>
            <a:pPr>
              <a:lnSpc>
                <a:spcPct val="100000"/>
              </a:lnSpc>
            </a:pPr>
            <a:r>
              <a:rPr lang="en-US" sz="2400" dirty="0"/>
              <a:t>Matrix called Vector matrix containing word embeddings for each word in the vocabulary learned by the Tokenizer object.</a:t>
            </a:r>
          </a:p>
        </p:txBody>
      </p:sp>
    </p:spTree>
    <p:extLst>
      <p:ext uri="{BB962C8B-B14F-4D97-AF65-F5344CB8AC3E}">
        <p14:creationId xmlns:p14="http://schemas.microsoft.com/office/powerpoint/2010/main" val="215708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BA12E5-C186-60E0-7940-60BA582B4E03}"/>
              </a:ext>
            </a:extLst>
          </p:cNvPr>
          <p:cNvSpPr>
            <a:spLocks noGrp="1"/>
          </p:cNvSpPr>
          <p:nvPr>
            <p:ph type="title"/>
          </p:nvPr>
        </p:nvSpPr>
        <p:spPr>
          <a:xfrm>
            <a:off x="838200" y="365126"/>
            <a:ext cx="5393361" cy="556000"/>
          </a:xfrm>
        </p:spPr>
        <p:txBody>
          <a:bodyPr>
            <a:normAutofit fontScale="90000"/>
          </a:bodyPr>
          <a:lstStyle/>
          <a:p>
            <a:r>
              <a:rPr lang="en-US" dirty="0"/>
              <a:t>Model building</a:t>
            </a:r>
          </a:p>
        </p:txBody>
      </p:sp>
      <p:sp>
        <p:nvSpPr>
          <p:cNvPr id="3" name="Content Placeholder 2">
            <a:extLst>
              <a:ext uri="{FF2B5EF4-FFF2-40B4-BE49-F238E27FC236}">
                <a16:creationId xmlns:a16="http://schemas.microsoft.com/office/drawing/2014/main" id="{44E0E3C6-9699-D3F6-7900-2BDE1E53C495}"/>
              </a:ext>
            </a:extLst>
          </p:cNvPr>
          <p:cNvSpPr>
            <a:spLocks noGrp="1"/>
          </p:cNvSpPr>
          <p:nvPr>
            <p:ph idx="1"/>
          </p:nvPr>
        </p:nvSpPr>
        <p:spPr>
          <a:xfrm>
            <a:off x="838200" y="1181099"/>
            <a:ext cx="5393361" cy="4995863"/>
          </a:xfrm>
        </p:spPr>
        <p:txBody>
          <a:bodyPr>
            <a:normAutofit lnSpcReduction="10000"/>
          </a:bodyPr>
          <a:lstStyle/>
          <a:p>
            <a:r>
              <a:rPr lang="en-US" dirty="0"/>
              <a:t>Sequential model using the </a:t>
            </a:r>
            <a:r>
              <a:rPr lang="en-US" dirty="0" err="1"/>
              <a:t>Keras</a:t>
            </a:r>
            <a:r>
              <a:rPr lang="en-US" dirty="0"/>
              <a:t> API in TensorFlow for text classification with Bidirectional LSTM</a:t>
            </a:r>
          </a:p>
          <a:p>
            <a:r>
              <a:rPr lang="en-US" dirty="0"/>
              <a:t>Input layer of size sequence array we made after converting the text data to sequence </a:t>
            </a:r>
          </a:p>
          <a:p>
            <a:r>
              <a:rPr lang="en-US" dirty="0"/>
              <a:t>Second layer for embedding to maps the words in the input sequence to their corresponding pre-trained word embeddings</a:t>
            </a:r>
          </a:p>
          <a:p>
            <a:endParaRPr lang="en-US" dirty="0"/>
          </a:p>
          <a:p>
            <a:endParaRPr lang="en-US" sz="2400" dirty="0"/>
          </a:p>
        </p:txBody>
      </p:sp>
      <p:pic>
        <p:nvPicPr>
          <p:cNvPr id="5" name="Picture 4" descr="A picture containing text&#10;&#10;Description automatically generated">
            <a:extLst>
              <a:ext uri="{FF2B5EF4-FFF2-40B4-BE49-F238E27FC236}">
                <a16:creationId xmlns:a16="http://schemas.microsoft.com/office/drawing/2014/main" id="{B5BC7734-F051-B4D0-62A2-7140349CB814}"/>
              </a:ext>
            </a:extLst>
          </p:cNvPr>
          <p:cNvPicPr>
            <a:picLocks noChangeAspect="1"/>
          </p:cNvPicPr>
          <p:nvPr/>
        </p:nvPicPr>
        <p:blipFill rotWithShape="1">
          <a:blip r:embed="rId2">
            <a:extLst>
              <a:ext uri="{28A0092B-C50C-407E-A947-70E740481C1C}">
                <a14:useLocalDpi xmlns:a14="http://schemas.microsoft.com/office/drawing/2010/main" val="0"/>
              </a:ext>
            </a:extLst>
          </a:blip>
          <a:srcRect t="15571" r="-2" b="17677"/>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7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dark, painted&#10;&#10;Description automatically generated">
            <a:extLst>
              <a:ext uri="{FF2B5EF4-FFF2-40B4-BE49-F238E27FC236}">
                <a16:creationId xmlns:a16="http://schemas.microsoft.com/office/drawing/2014/main" id="{84F09B45-162B-48C2-B81B-321DB6643185}"/>
              </a:ext>
            </a:extLst>
          </p:cNvPr>
          <p:cNvPicPr>
            <a:picLocks noChangeAspect="1"/>
          </p:cNvPicPr>
          <p:nvPr/>
        </p:nvPicPr>
        <p:blipFill rotWithShape="1">
          <a:blip r:embed="rId2">
            <a:extLst>
              <a:ext uri="{28A0092B-C50C-407E-A947-70E740481C1C}">
                <a14:useLocalDpi xmlns:a14="http://schemas.microsoft.com/office/drawing/2010/main" val="0"/>
              </a:ext>
            </a:extLst>
          </a:blip>
          <a:srcRect l="19065" r="2783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8"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590BA7-1A37-4345-898F-77BA484D09DC}"/>
              </a:ext>
            </a:extLst>
          </p:cNvPr>
          <p:cNvSpPr>
            <a:spLocks noGrp="1"/>
          </p:cNvSpPr>
          <p:nvPr>
            <p:ph type="title"/>
          </p:nvPr>
        </p:nvSpPr>
        <p:spPr>
          <a:xfrm>
            <a:off x="5827048" y="407987"/>
            <a:ext cx="5721484" cy="1325563"/>
          </a:xfrm>
        </p:spPr>
        <p:txBody>
          <a:bodyPr>
            <a:normAutofit/>
          </a:bodyPr>
          <a:lstStyle/>
          <a:p>
            <a:r>
              <a:rPr lang="en-US" dirty="0"/>
              <a:t>Model building (cont.)</a:t>
            </a:r>
          </a:p>
        </p:txBody>
      </p:sp>
      <p:sp>
        <p:nvSpPr>
          <p:cNvPr id="3" name="Content Placeholder 2">
            <a:extLst>
              <a:ext uri="{FF2B5EF4-FFF2-40B4-BE49-F238E27FC236}">
                <a16:creationId xmlns:a16="http://schemas.microsoft.com/office/drawing/2014/main" id="{D9926AEF-8B36-482B-A560-981055E3E9D7}"/>
              </a:ext>
            </a:extLst>
          </p:cNvPr>
          <p:cNvSpPr>
            <a:spLocks noGrp="1"/>
          </p:cNvSpPr>
          <p:nvPr>
            <p:ph idx="1"/>
          </p:nvPr>
        </p:nvSpPr>
        <p:spPr>
          <a:xfrm>
            <a:off x="5827048" y="1868487"/>
            <a:ext cx="5721484" cy="4351338"/>
          </a:xfrm>
        </p:spPr>
        <p:txBody>
          <a:bodyPr>
            <a:normAutofit/>
          </a:bodyPr>
          <a:lstStyle/>
          <a:p>
            <a:r>
              <a:rPr lang="en-US" sz="2400" dirty="0"/>
              <a:t>Layer to add a bidirectional model with neural units equal to 32 and dropout rate of 0.4 </a:t>
            </a:r>
          </a:p>
          <a:p>
            <a:r>
              <a:rPr lang="en-US" sz="2400" dirty="0"/>
              <a:t>Another layer to dropout with dropout rate equal to 0.4</a:t>
            </a:r>
          </a:p>
          <a:p>
            <a:r>
              <a:rPr lang="en-US" sz="2400" dirty="0"/>
              <a:t>Dense layer with 32 units, and using RELU activation function</a:t>
            </a:r>
          </a:p>
          <a:p>
            <a:r>
              <a:rPr lang="en-US" sz="2400" dirty="0"/>
              <a:t>Output layer add a final dense layer to the model with 4 unit(number of topics) and </a:t>
            </a:r>
            <a:r>
              <a:rPr lang="en-US" sz="2400" dirty="0" err="1"/>
              <a:t>softmax</a:t>
            </a:r>
            <a:r>
              <a:rPr lang="en-US" sz="2400" dirty="0"/>
              <a:t> activation function</a:t>
            </a:r>
          </a:p>
        </p:txBody>
      </p:sp>
    </p:spTree>
    <p:extLst>
      <p:ext uri="{BB962C8B-B14F-4D97-AF65-F5344CB8AC3E}">
        <p14:creationId xmlns:p14="http://schemas.microsoft.com/office/powerpoint/2010/main" val="12642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A3F9DB-B144-47A4-9DB2-706C3908B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a:extLst>
              <a:ext uri="{FF2B5EF4-FFF2-40B4-BE49-F238E27FC236}">
                <a16:creationId xmlns:a16="http://schemas.microsoft.com/office/drawing/2014/main" id="{3D9A74CD-249A-437B-A289-413676038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33C6E69-E012-4802-B373-48610CF5E39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865" b="7865"/>
          <a:stretch/>
        </p:blipFill>
        <p:spPr>
          <a:xfrm>
            <a:off x="20" y="10"/>
            <a:ext cx="12191980" cy="6857990"/>
          </a:xfrm>
          <a:prstGeom prst="rect">
            <a:avLst/>
          </a:prstGeom>
        </p:spPr>
      </p:pic>
      <p:sp>
        <p:nvSpPr>
          <p:cNvPr id="21" name="Oval 2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76FE86-5151-4609-A921-21C7240796DD}"/>
              </a:ext>
            </a:extLst>
          </p:cNvPr>
          <p:cNvSpPr>
            <a:spLocks noGrp="1"/>
          </p:cNvSpPr>
          <p:nvPr>
            <p:ph type="title"/>
          </p:nvPr>
        </p:nvSpPr>
        <p:spPr>
          <a:xfrm>
            <a:off x="1171074" y="1396686"/>
            <a:ext cx="3240506" cy="4064628"/>
          </a:xfrm>
        </p:spPr>
        <p:txBody>
          <a:bodyPr>
            <a:normAutofit/>
          </a:bodyPr>
          <a:lstStyle/>
          <a:p>
            <a:r>
              <a:rPr lang="en-US" dirty="0"/>
              <a:t>Model building (cont.)</a:t>
            </a:r>
          </a:p>
        </p:txBody>
      </p:sp>
      <p:sp>
        <p:nvSpPr>
          <p:cNvPr id="3" name="Content Placeholder 2">
            <a:extLst>
              <a:ext uri="{FF2B5EF4-FFF2-40B4-BE49-F238E27FC236}">
                <a16:creationId xmlns:a16="http://schemas.microsoft.com/office/drawing/2014/main" id="{7F1EE054-2FA5-48B8-8C0F-A517F909930B}"/>
              </a:ext>
            </a:extLst>
          </p:cNvPr>
          <p:cNvSpPr>
            <a:spLocks noGrp="1"/>
          </p:cNvSpPr>
          <p:nvPr>
            <p:ph idx="1"/>
          </p:nvPr>
        </p:nvSpPr>
        <p:spPr>
          <a:xfrm>
            <a:off x="5370153" y="1526033"/>
            <a:ext cx="5536397" cy="3935281"/>
          </a:xfrm>
        </p:spPr>
        <p:txBody>
          <a:bodyPr>
            <a:normAutofit/>
          </a:bodyPr>
          <a:lstStyle/>
          <a:p>
            <a:r>
              <a:rPr lang="en-US">
                <a:solidFill>
                  <a:srgbClr val="FFFFFF"/>
                </a:solidFill>
              </a:rPr>
              <a:t>Layer for optimizer using adam optimizer with learning rate equal 0.01 and loss function is categorical_crossentropy with metrics to track during the training(accuracy).</a:t>
            </a:r>
          </a:p>
        </p:txBody>
      </p:sp>
      <p:sp>
        <p:nvSpPr>
          <p:cNvPr id="23" name="Arc 2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7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music&#10;&#10;Description automatically generated">
            <a:extLst>
              <a:ext uri="{FF2B5EF4-FFF2-40B4-BE49-F238E27FC236}">
                <a16:creationId xmlns:a16="http://schemas.microsoft.com/office/drawing/2014/main" id="{D5100BB5-AE1F-4D32-8399-70AC9CB51347}"/>
              </a:ext>
            </a:extLst>
          </p:cNvPr>
          <p:cNvPicPr>
            <a:picLocks noChangeAspect="1"/>
          </p:cNvPicPr>
          <p:nvPr/>
        </p:nvPicPr>
        <p:blipFill rotWithShape="1">
          <a:blip r:embed="rId2">
            <a:extLst>
              <a:ext uri="{28A0092B-C50C-407E-A947-70E740481C1C}">
                <a14:useLocalDpi xmlns:a14="http://schemas.microsoft.com/office/drawing/2010/main" val="0"/>
              </a:ext>
            </a:extLst>
          </a:blip>
          <a:srcRect l="20572" r="3517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69ADF7-CAB0-48C2-B83E-9529E7FC51E4}"/>
              </a:ext>
            </a:extLst>
          </p:cNvPr>
          <p:cNvSpPr>
            <a:spLocks noGrp="1"/>
          </p:cNvSpPr>
          <p:nvPr>
            <p:ph type="title"/>
          </p:nvPr>
        </p:nvSpPr>
        <p:spPr>
          <a:xfrm>
            <a:off x="5827048" y="407987"/>
            <a:ext cx="5721484" cy="1325563"/>
          </a:xfrm>
        </p:spPr>
        <p:txBody>
          <a:bodyPr>
            <a:normAutofit/>
          </a:bodyPr>
          <a:lstStyle/>
          <a:p>
            <a:r>
              <a:rPr lang="en-US" dirty="0"/>
              <a:t>Training</a:t>
            </a:r>
          </a:p>
        </p:txBody>
      </p:sp>
      <p:sp>
        <p:nvSpPr>
          <p:cNvPr id="3" name="Content Placeholder 2">
            <a:extLst>
              <a:ext uri="{FF2B5EF4-FFF2-40B4-BE49-F238E27FC236}">
                <a16:creationId xmlns:a16="http://schemas.microsoft.com/office/drawing/2014/main" id="{60428797-F5AC-47CD-A69A-AD0F60065A14}"/>
              </a:ext>
            </a:extLst>
          </p:cNvPr>
          <p:cNvSpPr>
            <a:spLocks noGrp="1"/>
          </p:cNvSpPr>
          <p:nvPr>
            <p:ph idx="1"/>
          </p:nvPr>
        </p:nvSpPr>
        <p:spPr>
          <a:xfrm>
            <a:off x="5827048" y="1868487"/>
            <a:ext cx="5721484" cy="4351338"/>
          </a:xfrm>
        </p:spPr>
        <p:txBody>
          <a:bodyPr>
            <a:normAutofit/>
          </a:bodyPr>
          <a:lstStyle/>
          <a:p>
            <a:r>
              <a:rPr lang="en-US" sz="2400" dirty="0">
                <a:latin typeface="Times New Roman" panose="02020603050405020304" pitchFamily="18" charset="0"/>
                <a:cs typeface="Times New Roman" panose="02020603050405020304" pitchFamily="18" charset="0"/>
              </a:rPr>
              <a:t>start to train the model with fitting to compiled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model using the training data and validating it using the validation data using </a:t>
            </a:r>
            <a:r>
              <a:rPr lang="en-US" sz="1800" dirty="0" err="1">
                <a:effectLst/>
                <a:latin typeface="Times New Roman" panose="02020603050405020304" pitchFamily="18" charset="0"/>
                <a:ea typeface="Calibri" panose="020F0502020204030204" pitchFamily="34" charset="0"/>
              </a:rPr>
              <a:t>model.fit</a:t>
            </a:r>
            <a:r>
              <a:rPr lang="en-US" sz="1800" dirty="0">
                <a:effectLst/>
                <a:latin typeface="Times New Roman" panose="02020603050405020304" pitchFamily="18" charset="0"/>
                <a:ea typeface="Calibri" panose="020F0502020204030204" pitchFamily="34" charset="0"/>
              </a:rPr>
              <a:t>() </a:t>
            </a:r>
          </a:p>
          <a:p>
            <a:r>
              <a:rPr lang="en-US" sz="2400" dirty="0">
                <a:latin typeface="Times New Roman" panose="02020603050405020304" pitchFamily="18" charset="0"/>
                <a:cs typeface="Times New Roman" panose="02020603050405020304" pitchFamily="18" charset="0"/>
              </a:rPr>
              <a:t>The output of </a:t>
            </a:r>
            <a:r>
              <a:rPr lang="en-US" sz="2400" dirty="0" err="1">
                <a:latin typeface="Times New Roman" panose="02020603050405020304" pitchFamily="18" charset="0"/>
                <a:cs typeface="Times New Roman" panose="02020603050405020304" pitchFamily="18" charset="0"/>
              </a:rPr>
              <a:t>model.fit</a:t>
            </a:r>
            <a:r>
              <a:rPr lang="en-US" sz="2400" dirty="0">
                <a:latin typeface="Times New Roman" panose="02020603050405020304" pitchFamily="18" charset="0"/>
                <a:cs typeface="Times New Roman" panose="02020603050405020304" pitchFamily="18" charset="0"/>
              </a:rPr>
              <a:t>() is a History object, which contains information about the training and validation loss and accuracy at each epoch.</a:t>
            </a:r>
          </a:p>
        </p:txBody>
      </p:sp>
    </p:spTree>
    <p:extLst>
      <p:ext uri="{BB962C8B-B14F-4D97-AF65-F5344CB8AC3E}">
        <p14:creationId xmlns:p14="http://schemas.microsoft.com/office/powerpoint/2010/main" val="2037707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F5CFE6-FA7C-47BD-B23D-B5FAB52EE997}"/>
              </a:ext>
            </a:extLst>
          </p:cNvPr>
          <p:cNvSpPr>
            <a:spLocks noGrp="1"/>
          </p:cNvSpPr>
          <p:nvPr>
            <p:ph type="title"/>
          </p:nvPr>
        </p:nvSpPr>
        <p:spPr>
          <a:xfrm>
            <a:off x="838200" y="365125"/>
            <a:ext cx="5393361" cy="1325563"/>
          </a:xfrm>
        </p:spPr>
        <p:txBody>
          <a:bodyPr>
            <a:normAutofit/>
          </a:bodyPr>
          <a:lstStyle/>
          <a:p>
            <a:r>
              <a:rPr lang="en-US" dirty="0"/>
              <a:t>Evaluation</a:t>
            </a:r>
          </a:p>
        </p:txBody>
      </p:sp>
      <p:sp>
        <p:nvSpPr>
          <p:cNvPr id="3" name="Content Placeholder 2">
            <a:extLst>
              <a:ext uri="{FF2B5EF4-FFF2-40B4-BE49-F238E27FC236}">
                <a16:creationId xmlns:a16="http://schemas.microsoft.com/office/drawing/2014/main" id="{29957FEC-CDFA-4F91-90F4-3796AA12F3FD}"/>
              </a:ext>
            </a:extLst>
          </p:cNvPr>
          <p:cNvSpPr>
            <a:spLocks noGrp="1"/>
          </p:cNvSpPr>
          <p:nvPr>
            <p:ph idx="1"/>
          </p:nvPr>
        </p:nvSpPr>
        <p:spPr>
          <a:xfrm>
            <a:off x="838200" y="1825625"/>
            <a:ext cx="5393361" cy="4351338"/>
          </a:xfrm>
        </p:spPr>
        <p:txBody>
          <a:bodyPr>
            <a:normAutofit/>
          </a:bodyPr>
          <a:lstStyle/>
          <a:p>
            <a:r>
              <a:rPr lang="en-US" dirty="0"/>
              <a:t>After training model produce the accuracy for training data equal 88.33% </a:t>
            </a:r>
          </a:p>
          <a:p>
            <a:r>
              <a:rPr lang="en-US" dirty="0"/>
              <a:t>Accuracy for Valid data equal 89.21%</a:t>
            </a:r>
          </a:p>
          <a:p>
            <a:r>
              <a:rPr lang="en-US" dirty="0"/>
              <a:t>Accuracy for Test data equal 89.38% with loss=0.3185</a:t>
            </a:r>
          </a:p>
        </p:txBody>
      </p:sp>
      <p:pic>
        <p:nvPicPr>
          <p:cNvPr id="6" name="Picture 5" descr="A picture containing text, picture frame&#10;&#10;Description automatically generated">
            <a:extLst>
              <a:ext uri="{FF2B5EF4-FFF2-40B4-BE49-F238E27FC236}">
                <a16:creationId xmlns:a16="http://schemas.microsoft.com/office/drawing/2014/main" id="{14CBAF56-F9B4-48D6-8E63-302D109F0818}"/>
              </a:ext>
            </a:extLst>
          </p:cNvPr>
          <p:cNvPicPr>
            <a:picLocks noChangeAspect="1"/>
          </p:cNvPicPr>
          <p:nvPr/>
        </p:nvPicPr>
        <p:blipFill rotWithShape="1">
          <a:blip r:embed="rId2">
            <a:extLst>
              <a:ext uri="{28A0092B-C50C-407E-A947-70E740481C1C}">
                <a14:useLocalDpi xmlns:a14="http://schemas.microsoft.com/office/drawing/2010/main" val="0"/>
              </a:ext>
            </a:extLst>
          </a:blip>
          <a:srcRect l="24622" r="19129"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8608429-14FF-106A-8437-0D9346E4A0BF}"/>
              </a:ext>
            </a:extLst>
          </p:cNvPr>
          <p:cNvSpPr>
            <a:spLocks noGrp="1"/>
          </p:cNvSpPr>
          <p:nvPr>
            <p:ph type="title"/>
          </p:nvPr>
        </p:nvSpPr>
        <p:spPr>
          <a:xfrm>
            <a:off x="838200" y="365125"/>
            <a:ext cx="5393361" cy="1325563"/>
          </a:xfrm>
        </p:spPr>
        <p:txBody>
          <a:bodyPr>
            <a:normAutofit/>
          </a:bodyPr>
          <a:lstStyle/>
          <a:p>
            <a:pPr rtl="1"/>
            <a:r>
              <a:rPr lang="en-US" dirty="0"/>
              <a:t>Input handling</a:t>
            </a:r>
          </a:p>
        </p:txBody>
      </p:sp>
      <p:sp>
        <p:nvSpPr>
          <p:cNvPr id="30" name="Content Placeholder 29">
            <a:extLst>
              <a:ext uri="{FF2B5EF4-FFF2-40B4-BE49-F238E27FC236}">
                <a16:creationId xmlns:a16="http://schemas.microsoft.com/office/drawing/2014/main" id="{01727F5B-8076-48B2-A69E-F844E053BE1D}"/>
              </a:ext>
            </a:extLst>
          </p:cNvPr>
          <p:cNvSpPr>
            <a:spLocks noGrp="1"/>
          </p:cNvSpPr>
          <p:nvPr>
            <p:ph idx="1"/>
          </p:nvPr>
        </p:nvSpPr>
        <p:spPr>
          <a:xfrm>
            <a:off x="838200" y="1825625"/>
            <a:ext cx="5393361" cy="4351338"/>
          </a:xfrm>
        </p:spPr>
        <p:txBody>
          <a:bodyPr>
            <a:normAutofit/>
          </a:bodyPr>
          <a:lstStyle/>
          <a:p>
            <a:r>
              <a:rPr lang="en-US" sz="2400" dirty="0"/>
              <a:t>tokenize the input string using the same tokenizer and padding in the sequence with zeros.</a:t>
            </a:r>
          </a:p>
          <a:p>
            <a:r>
              <a:rPr lang="en-US" sz="2400" dirty="0"/>
              <a:t>predict the array of probabilities, and </a:t>
            </a:r>
            <a:r>
              <a:rPr lang="en-US" sz="2400" dirty="0" err="1"/>
              <a:t>confidence_Score</a:t>
            </a:r>
            <a:r>
              <a:rPr lang="en-US" sz="2400" dirty="0"/>
              <a:t> will take the greatest score of this array.</a:t>
            </a:r>
          </a:p>
          <a:p>
            <a:r>
              <a:rPr lang="en-US" sz="2400" dirty="0"/>
              <a:t>Take this 2D-array and convert it to string using </a:t>
            </a:r>
            <a:r>
              <a:rPr lang="en-US" sz="2400" dirty="0" err="1"/>
              <a:t>inverse_transform</a:t>
            </a:r>
            <a:r>
              <a:rPr lang="en-US" sz="2400" dirty="0"/>
              <a:t> function.</a:t>
            </a:r>
          </a:p>
        </p:txBody>
      </p:sp>
      <p:pic>
        <p:nvPicPr>
          <p:cNvPr id="33" name="Picture 32" descr="A picture containing text&#10;&#10;Description automatically generated">
            <a:extLst>
              <a:ext uri="{FF2B5EF4-FFF2-40B4-BE49-F238E27FC236}">
                <a16:creationId xmlns:a16="http://schemas.microsoft.com/office/drawing/2014/main" id="{9447B008-0E06-412B-9F3E-BCD9695E8189}"/>
              </a:ext>
            </a:extLst>
          </p:cNvPr>
          <p:cNvPicPr>
            <a:picLocks noChangeAspect="1"/>
          </p:cNvPicPr>
          <p:nvPr/>
        </p:nvPicPr>
        <p:blipFill rotWithShape="1">
          <a:blip r:embed="rId2">
            <a:extLst>
              <a:ext uri="{28A0092B-C50C-407E-A947-70E740481C1C}">
                <a14:useLocalDpi xmlns:a14="http://schemas.microsoft.com/office/drawing/2010/main" val="0"/>
              </a:ext>
            </a:extLst>
          </a:blip>
          <a:srcRect l="16953" r="17046"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9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arn(inVertical)">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barn(inVertical)">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barn(inVertical)">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CA42A83-9A0C-4A24-86F6-5FFD123616A8}"/>
              </a:ext>
            </a:extLst>
          </p:cNvPr>
          <p:cNvPicPr>
            <a:picLocks noChangeAspect="1"/>
          </p:cNvPicPr>
          <p:nvPr/>
        </p:nvPicPr>
        <p:blipFill rotWithShape="1">
          <a:blip r:embed="rId2">
            <a:alphaModFix amt="55000"/>
          </a:blip>
          <a:srcRect t="392" b="14381"/>
          <a:stretch/>
        </p:blipFill>
        <p:spPr>
          <a:xfrm>
            <a:off x="0" y="10"/>
            <a:ext cx="12191980" cy="6857990"/>
          </a:xfrm>
          <a:prstGeom prst="rect">
            <a:avLst/>
          </a:prstGeom>
        </p:spPr>
      </p:pic>
      <p:sp>
        <p:nvSpPr>
          <p:cNvPr id="38" name="Rectangle: Rounded Corners 37">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5C0FA9E-496A-4667-913D-497BA70CE8ED}"/>
              </a:ext>
            </a:extLst>
          </p:cNvPr>
          <p:cNvSpPr>
            <a:spLocks noGrp="1"/>
          </p:cNvSpPr>
          <p:nvPr>
            <p:ph type="ctrTitle"/>
          </p:nvPr>
        </p:nvSpPr>
        <p:spPr>
          <a:xfrm>
            <a:off x="6257047" y="795509"/>
            <a:ext cx="5037616" cy="3011340"/>
          </a:xfrm>
        </p:spPr>
        <p:txBody>
          <a:bodyPr>
            <a:normAutofit/>
          </a:bodyPr>
          <a:lstStyle/>
          <a:p>
            <a:r>
              <a:rPr lang="en-US"/>
              <a:t>Assumptions</a:t>
            </a:r>
            <a:br>
              <a:rPr lang="en-US"/>
            </a:br>
            <a:endParaRPr lang="en-US"/>
          </a:p>
        </p:txBody>
      </p:sp>
      <p:sp>
        <p:nvSpPr>
          <p:cNvPr id="5" name="Subtitle 4">
            <a:extLst>
              <a:ext uri="{FF2B5EF4-FFF2-40B4-BE49-F238E27FC236}">
                <a16:creationId xmlns:a16="http://schemas.microsoft.com/office/drawing/2014/main" id="{1C0424FD-A7B7-48E8-AD96-57BD8B3C56C9}"/>
              </a:ext>
            </a:extLst>
          </p:cNvPr>
          <p:cNvSpPr>
            <a:spLocks noGrp="1"/>
          </p:cNvSpPr>
          <p:nvPr>
            <p:ph type="subTitle" idx="1"/>
          </p:nvPr>
        </p:nvSpPr>
        <p:spPr>
          <a:xfrm>
            <a:off x="6257047" y="3898924"/>
            <a:ext cx="5037616" cy="1777878"/>
          </a:xfrm>
        </p:spPr>
        <p:txBody>
          <a:bodyPr>
            <a:normAutofit/>
          </a:bodyPr>
          <a:lstStyle/>
          <a:p>
            <a:r>
              <a:rPr lang="en-US" sz="2200"/>
              <a:t>The value of Dropout changed many times till it reach to 0.4 to make sure that there is no overfitting, and same with number of neurons in the layers for the model to make it balanced </a:t>
            </a:r>
          </a:p>
        </p:txBody>
      </p:sp>
      <p:sp>
        <p:nvSpPr>
          <p:cNvPr id="40" name="Arc 39">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93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442D2C40-7ED8-45E4-9E7D-C3407F9CA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up of a snake&#10;&#10;Description automatically generated with low confidence">
            <a:extLst>
              <a:ext uri="{FF2B5EF4-FFF2-40B4-BE49-F238E27FC236}">
                <a16:creationId xmlns:a16="http://schemas.microsoft.com/office/drawing/2014/main" id="{7A629527-13AA-F327-334D-123850DC255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7509" b="34331"/>
          <a:stretch/>
        </p:blipFill>
        <p:spPr>
          <a:xfrm>
            <a:off x="20" y="-8466"/>
            <a:ext cx="12191980" cy="6866466"/>
          </a:xfrm>
          <a:prstGeom prst="rect">
            <a:avLst/>
          </a:prstGeom>
        </p:spPr>
      </p:pic>
      <p:sp>
        <p:nvSpPr>
          <p:cNvPr id="2" name="Title 1">
            <a:extLst>
              <a:ext uri="{FF2B5EF4-FFF2-40B4-BE49-F238E27FC236}">
                <a16:creationId xmlns:a16="http://schemas.microsoft.com/office/drawing/2014/main" id="{9AEB4633-4DBD-2250-8363-7CB2A16AA9D4}"/>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Introduction</a:t>
            </a:r>
          </a:p>
        </p:txBody>
      </p:sp>
      <p:sp>
        <p:nvSpPr>
          <p:cNvPr id="9" name="Content Placeholder 8">
            <a:extLst>
              <a:ext uri="{FF2B5EF4-FFF2-40B4-BE49-F238E27FC236}">
                <a16:creationId xmlns:a16="http://schemas.microsoft.com/office/drawing/2014/main" id="{C2A30359-17DB-8FA1-1C1E-873D739DD414}"/>
              </a:ext>
            </a:extLst>
          </p:cNvPr>
          <p:cNvSpPr>
            <a:spLocks noGrp="1"/>
          </p:cNvSpPr>
          <p:nvPr>
            <p:ph idx="1"/>
          </p:nvPr>
        </p:nvSpPr>
        <p:spPr>
          <a:xfrm>
            <a:off x="4447308" y="591344"/>
            <a:ext cx="6906491" cy="5585619"/>
          </a:xfrm>
        </p:spPr>
        <p:txBody>
          <a:bodyPr anchor="ctr">
            <a:normAutofit/>
          </a:bodyPr>
          <a:lstStyle/>
          <a:p>
            <a:r>
              <a:rPr lang="en-US" dirty="0">
                <a:solidFill>
                  <a:srgbClr val="FFFFFF"/>
                </a:solidFill>
              </a:rPr>
              <a:t>Text category classification is the process of automatically classifying text documents into predefined categories or classes based on their content. It involves analyzing the features of a text, such as its vocabulary, syntax, and semantic meaning, and using machine learning algorithms to classify the text into one or more categories.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285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heel(1)">
                                      <p:cBhvr>
                                        <p:cTn id="15"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91D1B3D-3D94-02CB-D8FB-D290418D12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93ED3-F0D8-2ABF-160B-0F3E69AD70CA}"/>
              </a:ext>
            </a:extLst>
          </p:cNvPr>
          <p:cNvSpPr>
            <a:spLocks noGrp="1"/>
          </p:cNvSpPr>
          <p:nvPr>
            <p:ph type="ctrTitle"/>
          </p:nvPr>
        </p:nvSpPr>
        <p:spPr>
          <a:xfrm>
            <a:off x="4301099" y="4013710"/>
            <a:ext cx="5257800" cy="1869061"/>
          </a:xfrm>
        </p:spPr>
        <p:txBody>
          <a:bodyPr anchor="b">
            <a:normAutofit/>
          </a:bodyPr>
          <a:lstStyle/>
          <a:p>
            <a:pPr algn="l"/>
            <a:r>
              <a:rPr lang="en-US" sz="4400" dirty="0"/>
              <a:t>Any Questions ? </a:t>
            </a:r>
          </a:p>
        </p:txBody>
      </p:sp>
    </p:spTree>
    <p:extLst>
      <p:ext uri="{BB962C8B-B14F-4D97-AF65-F5344CB8AC3E}">
        <p14:creationId xmlns:p14="http://schemas.microsoft.com/office/powerpoint/2010/main" val="3474160039"/>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mute="1">
                <p:cTn id="17" repeatCount="indefinite" fill="hold" display="0">
                  <p:stCondLst>
                    <p:cond delay="indefinite"/>
                  </p:stCondLst>
                </p:cTn>
                <p:tgtEl>
                  <p:spTgt spid="5"/>
                </p:tgtEl>
              </p:cMediaNode>
            </p:video>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aser, scene&#10;&#10;Description automatically generated">
            <a:extLst>
              <a:ext uri="{FF2B5EF4-FFF2-40B4-BE49-F238E27FC236}">
                <a16:creationId xmlns:a16="http://schemas.microsoft.com/office/drawing/2014/main" id="{F394C232-BC42-6C8A-00E9-49C714948A3B}"/>
              </a:ext>
            </a:extLst>
          </p:cNvPr>
          <p:cNvPicPr>
            <a:picLocks noChangeAspect="1"/>
          </p:cNvPicPr>
          <p:nvPr/>
        </p:nvPicPr>
        <p:blipFill rotWithShape="1">
          <a:blip r:embed="rId2">
            <a:extLst>
              <a:ext uri="{28A0092B-C50C-407E-A947-70E740481C1C}">
                <a14:useLocalDpi xmlns:a14="http://schemas.microsoft.com/office/drawing/2010/main" val="0"/>
              </a:ext>
            </a:extLst>
          </a:blip>
          <a:srcRect t="23001" r="-1" b="20734"/>
          <a:stretch/>
        </p:blipFill>
        <p:spPr>
          <a:xfrm>
            <a:off x="20" y="10"/>
            <a:ext cx="12188932" cy="6857990"/>
          </a:xfrm>
          <a:prstGeom prst="rect">
            <a:avLst/>
          </a:prstGeom>
        </p:spPr>
      </p:pic>
      <p:sp>
        <p:nvSpPr>
          <p:cNvPr id="26" name="Rectangle 2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42BE3-A6BE-78D0-C3C5-98790C607EDD}"/>
              </a:ext>
            </a:extLst>
          </p:cNvPr>
          <p:cNvSpPr>
            <a:spLocks noGrp="1"/>
          </p:cNvSpPr>
          <p:nvPr>
            <p:ph type="ctrTitle"/>
          </p:nvPr>
        </p:nvSpPr>
        <p:spPr>
          <a:xfrm>
            <a:off x="1524000" y="4416721"/>
            <a:ext cx="9144000" cy="1152663"/>
          </a:xfrm>
        </p:spPr>
        <p:txBody>
          <a:bodyPr>
            <a:normAutofit/>
          </a:bodyPr>
          <a:lstStyle/>
          <a:p>
            <a:r>
              <a:rPr lang="en-US" sz="4800" dirty="0">
                <a:solidFill>
                  <a:schemeClr val="bg1"/>
                </a:solidFill>
              </a:rPr>
              <a:t>Thanks </a:t>
            </a:r>
          </a:p>
        </p:txBody>
      </p:sp>
      <p:sp>
        <p:nvSpPr>
          <p:cNvPr id="3" name="Subtitle 2">
            <a:extLst>
              <a:ext uri="{FF2B5EF4-FFF2-40B4-BE49-F238E27FC236}">
                <a16:creationId xmlns:a16="http://schemas.microsoft.com/office/drawing/2014/main" id="{6194B9A7-6ABB-D7FF-C344-562638918E0C}"/>
              </a:ext>
            </a:extLst>
          </p:cNvPr>
          <p:cNvSpPr>
            <a:spLocks noGrp="1"/>
          </p:cNvSpPr>
          <p:nvPr>
            <p:ph type="subTitle" idx="1"/>
          </p:nvPr>
        </p:nvSpPr>
        <p:spPr>
          <a:xfrm>
            <a:off x="1524000" y="5636465"/>
            <a:ext cx="9144000" cy="646785"/>
          </a:xfrm>
        </p:spPr>
        <p:txBody>
          <a:bodyPr>
            <a:normAutofit/>
          </a:bodyPr>
          <a:lstStyle/>
          <a:p>
            <a:endParaRPr lang="en-US" sz="1500" dirty="0">
              <a:solidFill>
                <a:schemeClr val="bg1"/>
              </a:solidFill>
            </a:endParaRPr>
          </a:p>
        </p:txBody>
      </p:sp>
    </p:spTree>
    <p:extLst>
      <p:ext uri="{BB962C8B-B14F-4D97-AF65-F5344CB8AC3E}">
        <p14:creationId xmlns:p14="http://schemas.microsoft.com/office/powerpoint/2010/main" val="13990589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blur&#10;&#10;Description automatically generated">
            <a:extLst>
              <a:ext uri="{FF2B5EF4-FFF2-40B4-BE49-F238E27FC236}">
                <a16:creationId xmlns:a16="http://schemas.microsoft.com/office/drawing/2014/main" id="{18DD9EE9-6857-36D8-944D-F1451FE525F3}"/>
              </a:ext>
            </a:extLst>
          </p:cNvPr>
          <p:cNvPicPr>
            <a:picLocks noChangeAspect="1"/>
          </p:cNvPicPr>
          <p:nvPr/>
        </p:nvPicPr>
        <p:blipFill rotWithShape="1">
          <a:blip r:embed="rId2">
            <a:extLst>
              <a:ext uri="{28A0092B-C50C-407E-A947-70E740481C1C}">
                <a14:useLocalDpi xmlns:a14="http://schemas.microsoft.com/office/drawing/2010/main" val="0"/>
              </a:ext>
            </a:extLst>
          </a:blip>
          <a:srcRect t="4779" r="1" b="16128"/>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9"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BBDFE0-EBF4-AAA2-4A70-B20043A5E877}"/>
              </a:ext>
            </a:extLst>
          </p:cNvPr>
          <p:cNvSpPr>
            <a:spLocks noGrp="1"/>
          </p:cNvSpPr>
          <p:nvPr>
            <p:ph type="title"/>
          </p:nvPr>
        </p:nvSpPr>
        <p:spPr>
          <a:xfrm>
            <a:off x="5827048" y="407987"/>
            <a:ext cx="5721484" cy="1325563"/>
          </a:xfrm>
        </p:spPr>
        <p:txBody>
          <a:bodyPr vert="horz" lIns="91440" tIns="45720" rIns="91440" bIns="45720" rtlCol="0">
            <a:normAutofit/>
          </a:bodyPr>
          <a:lstStyle/>
          <a:p>
            <a:r>
              <a:rPr lang="en-US" kern="1200" dirty="0">
                <a:latin typeface="+mj-lt"/>
                <a:ea typeface="+mj-ea"/>
                <a:cs typeface="+mj-cs"/>
              </a:rPr>
              <a:t>Project idea</a:t>
            </a:r>
          </a:p>
        </p:txBody>
      </p:sp>
      <p:sp>
        <p:nvSpPr>
          <p:cNvPr id="24" name="Content Placeholder 23">
            <a:extLst>
              <a:ext uri="{FF2B5EF4-FFF2-40B4-BE49-F238E27FC236}">
                <a16:creationId xmlns:a16="http://schemas.microsoft.com/office/drawing/2014/main" id="{DE055B75-709F-17B6-65A3-FA772FD7DFA7}"/>
              </a:ext>
            </a:extLst>
          </p:cNvPr>
          <p:cNvSpPr>
            <a:spLocks noGrp="1"/>
          </p:cNvSpPr>
          <p:nvPr>
            <p:ph idx="1"/>
          </p:nvPr>
        </p:nvSpPr>
        <p:spPr>
          <a:xfrm>
            <a:off x="5827048" y="1868487"/>
            <a:ext cx="5721484" cy="4351338"/>
          </a:xfrm>
        </p:spPr>
        <p:txBody>
          <a:bodyPr>
            <a:normAutofit/>
          </a:bodyPr>
          <a:lstStyle/>
          <a:p>
            <a:r>
              <a:rPr lang="en-US" dirty="0"/>
              <a:t>In this project, we worked on a model that takes text as input and classifies that text into one of the categories it trained on.</a:t>
            </a:r>
          </a:p>
        </p:txBody>
      </p:sp>
    </p:spTree>
    <p:extLst>
      <p:ext uri="{BB962C8B-B14F-4D97-AF65-F5344CB8AC3E}">
        <p14:creationId xmlns:p14="http://schemas.microsoft.com/office/powerpoint/2010/main" val="8161499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1000"/>
                                        <p:tgtEl>
                                          <p:spTgt spid="24">
                                            <p:txEl>
                                              <p:pRg st="0" end="0"/>
                                            </p:txEl>
                                          </p:spTgt>
                                        </p:tgtEl>
                                      </p:cBhvr>
                                    </p:animEffect>
                                    <p:anim calcmode="lin" valueType="num">
                                      <p:cBhvr>
                                        <p:cTn id="15"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2C47635A-61D7-41B4-54F0-BB8354B9FBE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0256" r="1" b="38064"/>
          <a:stretch/>
        </p:blipFill>
        <p:spPr>
          <a:xfrm>
            <a:off x="20" y="-8466"/>
            <a:ext cx="12191980" cy="6866466"/>
          </a:xfrm>
          <a:prstGeom prst="rect">
            <a:avLst/>
          </a:prstGeom>
        </p:spPr>
      </p:pic>
      <p:sp>
        <p:nvSpPr>
          <p:cNvPr id="2" name="Title 1">
            <a:extLst>
              <a:ext uri="{FF2B5EF4-FFF2-40B4-BE49-F238E27FC236}">
                <a16:creationId xmlns:a16="http://schemas.microsoft.com/office/drawing/2014/main" id="{00986455-C4F9-5B5D-424A-6FE93709093C}"/>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Agenda</a:t>
            </a:r>
          </a:p>
        </p:txBody>
      </p:sp>
      <p:sp>
        <p:nvSpPr>
          <p:cNvPr id="9" name="Content Placeholder 8">
            <a:extLst>
              <a:ext uri="{FF2B5EF4-FFF2-40B4-BE49-F238E27FC236}">
                <a16:creationId xmlns:a16="http://schemas.microsoft.com/office/drawing/2014/main" id="{1019D8A6-323F-7082-2C62-2BBFC8B30D51}"/>
              </a:ext>
            </a:extLst>
          </p:cNvPr>
          <p:cNvSpPr>
            <a:spLocks noGrp="1"/>
          </p:cNvSpPr>
          <p:nvPr>
            <p:ph idx="1"/>
          </p:nvPr>
        </p:nvSpPr>
        <p:spPr>
          <a:xfrm>
            <a:off x="838200" y="1825625"/>
            <a:ext cx="10515600" cy="3859742"/>
          </a:xfrm>
        </p:spPr>
        <p:txBody>
          <a:bodyPr>
            <a:normAutofit/>
          </a:bodyPr>
          <a:lstStyle/>
          <a:p>
            <a:r>
              <a:rPr lang="en-US" dirty="0">
                <a:solidFill>
                  <a:srgbClr val="FFFFFF"/>
                </a:solidFill>
              </a:rPr>
              <a:t>Dataset(AG News)</a:t>
            </a:r>
          </a:p>
          <a:p>
            <a:r>
              <a:rPr lang="en-US" dirty="0">
                <a:solidFill>
                  <a:srgbClr val="FFFFFF"/>
                </a:solidFill>
              </a:rPr>
              <a:t>Libraries and coding </a:t>
            </a:r>
          </a:p>
          <a:p>
            <a:r>
              <a:rPr lang="en-US" dirty="0">
                <a:solidFill>
                  <a:srgbClr val="FFFFFF"/>
                </a:solidFill>
              </a:rPr>
              <a:t>Training</a:t>
            </a:r>
          </a:p>
          <a:p>
            <a:r>
              <a:rPr lang="en-US" dirty="0">
                <a:solidFill>
                  <a:srgbClr val="FFFFFF"/>
                </a:solidFill>
              </a:rPr>
              <a:t>Evaluation</a:t>
            </a:r>
          </a:p>
          <a:p>
            <a:r>
              <a:rPr lang="en-US" dirty="0">
                <a:solidFill>
                  <a:srgbClr val="FFFFFF"/>
                </a:solidFill>
              </a:rPr>
              <a:t>Input handling</a:t>
            </a:r>
          </a:p>
          <a:p>
            <a:r>
              <a:rPr lang="en-US" dirty="0">
                <a:solidFill>
                  <a:srgbClr val="FFFFFF"/>
                </a:solidFill>
              </a:rPr>
              <a:t>Assumptions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733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 calcmode="lin" valueType="num">
                                      <p:cBhvr>
                                        <p:cTn id="42"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3FB898-B44B-F9D0-BB3B-D48D628AF361}"/>
              </a:ext>
            </a:extLst>
          </p:cNvPr>
          <p:cNvSpPr>
            <a:spLocks noGrp="1"/>
          </p:cNvSpPr>
          <p:nvPr>
            <p:ph type="title"/>
          </p:nvPr>
        </p:nvSpPr>
        <p:spPr>
          <a:xfrm>
            <a:off x="838200" y="365125"/>
            <a:ext cx="5387502" cy="1325563"/>
          </a:xfrm>
        </p:spPr>
        <p:txBody>
          <a:bodyPr>
            <a:normAutofit/>
          </a:bodyPr>
          <a:lstStyle/>
          <a:p>
            <a:r>
              <a:rPr lang="en-US" dirty="0"/>
              <a:t>Dataset</a:t>
            </a:r>
            <a:br>
              <a:rPr lang="en-US" dirty="0"/>
            </a:br>
            <a:r>
              <a:rPr lang="en-US" dirty="0"/>
              <a:t>(AG News)</a:t>
            </a:r>
          </a:p>
        </p:txBody>
      </p:sp>
      <p:sp>
        <p:nvSpPr>
          <p:cNvPr id="11" name="Content Placeholder 10">
            <a:extLst>
              <a:ext uri="{FF2B5EF4-FFF2-40B4-BE49-F238E27FC236}">
                <a16:creationId xmlns:a16="http://schemas.microsoft.com/office/drawing/2014/main" id="{926EE9CF-9349-D02A-D963-560067F74408}"/>
              </a:ext>
            </a:extLst>
          </p:cNvPr>
          <p:cNvSpPr>
            <a:spLocks noGrp="1"/>
          </p:cNvSpPr>
          <p:nvPr>
            <p:ph idx="1"/>
          </p:nvPr>
        </p:nvSpPr>
        <p:spPr>
          <a:xfrm>
            <a:off x="838200" y="1825625"/>
            <a:ext cx="5387502" cy="4351338"/>
          </a:xfrm>
        </p:spPr>
        <p:txBody>
          <a:bodyPr>
            <a:normAutofit/>
          </a:bodyPr>
          <a:lstStyle/>
          <a:p>
            <a:r>
              <a:rPr lang="en-US" sz="2600" dirty="0"/>
              <a:t>The AG News dataset is a collection of news articles with each article belonging to one of four categories: World, Sports, Business, and Sci/Tech. </a:t>
            </a:r>
          </a:p>
          <a:p>
            <a:r>
              <a:rPr lang="en-US" sz="2600" dirty="0"/>
              <a:t>The articles were collected from more than 2,000 news sources. The articles are preprocessed and stored in a CSV file format, with each row containing the article's label and text</a:t>
            </a:r>
          </a:p>
        </p:txBody>
      </p:sp>
      <p:pic>
        <p:nvPicPr>
          <p:cNvPr id="7" name="Content Placeholder 6" descr="A light in the dark&#10;&#10;Description automatically generated with low confidence">
            <a:extLst>
              <a:ext uri="{FF2B5EF4-FFF2-40B4-BE49-F238E27FC236}">
                <a16:creationId xmlns:a16="http://schemas.microsoft.com/office/drawing/2014/main" id="{C59DF672-5930-31C0-6837-9C045A5E6D7B}"/>
              </a:ext>
            </a:extLst>
          </p:cNvPr>
          <p:cNvPicPr>
            <a:picLocks noChangeAspect="1"/>
          </p:cNvPicPr>
          <p:nvPr/>
        </p:nvPicPr>
        <p:blipFill rotWithShape="1">
          <a:blip r:embed="rId2">
            <a:extLst>
              <a:ext uri="{28A0092B-C50C-407E-A947-70E740481C1C}">
                <a14:useLocalDpi xmlns:a14="http://schemas.microsoft.com/office/drawing/2010/main" val="0"/>
              </a:ext>
            </a:extLst>
          </a:blip>
          <a:srcRect t="30202" b="16875"/>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36"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3395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2000"/>
                                        <p:tgtEl>
                                          <p:spTgt spid="11">
                                            <p:txEl>
                                              <p:pRg st="0" end="0"/>
                                            </p:txEl>
                                          </p:spTgt>
                                        </p:tgtEl>
                                      </p:cBhvr>
                                    </p:animEffect>
                                    <p:anim calcmode="lin" valueType="num">
                                      <p:cBhvr>
                                        <p:cTn id="16" dur="2000" fill="hold"/>
                                        <p:tgtEl>
                                          <p:spTgt spid="11">
                                            <p:txEl>
                                              <p:pRg st="0" end="0"/>
                                            </p:txEl>
                                          </p:spTgt>
                                        </p:tgtEl>
                                        <p:attrNameLst>
                                          <p:attrName>ppt_w</p:attrName>
                                        </p:attrNameLst>
                                      </p:cBhvr>
                                      <p:tavLst>
                                        <p:tav tm="0" fmla="#ppt_w*sin(2.5*pi*$)">
                                          <p:val>
                                            <p:fltVal val="0"/>
                                          </p:val>
                                        </p:tav>
                                        <p:tav tm="100000">
                                          <p:val>
                                            <p:fltVal val="1"/>
                                          </p:val>
                                        </p:tav>
                                      </p:tavLst>
                                    </p:anim>
                                    <p:anim calcmode="lin" valueType="num">
                                      <p:cBhvr>
                                        <p:cTn id="17" dur="2000" fill="hold"/>
                                        <p:tgtEl>
                                          <p:spTgt spid="1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2000"/>
                                        <p:tgtEl>
                                          <p:spTgt spid="11">
                                            <p:txEl>
                                              <p:pRg st="1" end="1"/>
                                            </p:txEl>
                                          </p:spTgt>
                                        </p:tgtEl>
                                      </p:cBhvr>
                                    </p:animEffect>
                                    <p:anim calcmode="lin" valueType="num">
                                      <p:cBhvr>
                                        <p:cTn id="23" dur="2000" fill="hold"/>
                                        <p:tgtEl>
                                          <p:spTgt spid="11">
                                            <p:txEl>
                                              <p:pRg st="1" end="1"/>
                                            </p:txEl>
                                          </p:spTgt>
                                        </p:tgtEl>
                                        <p:attrNameLst>
                                          <p:attrName>ppt_w</p:attrName>
                                        </p:attrNameLst>
                                      </p:cBhvr>
                                      <p:tavLst>
                                        <p:tav tm="0" fmla="#ppt_w*sin(2.5*pi*$)">
                                          <p:val>
                                            <p:fltVal val="0"/>
                                          </p:val>
                                        </p:tav>
                                        <p:tav tm="100000">
                                          <p:val>
                                            <p:fltVal val="1"/>
                                          </p:val>
                                        </p:tav>
                                      </p:tavLst>
                                    </p:anim>
                                    <p:anim calcmode="lin" valueType="num">
                                      <p:cBhvr>
                                        <p:cTn id="24" dur="2000" fill="hold"/>
                                        <p:tgtEl>
                                          <p:spTgt spid="11">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EC61E5-68BA-108C-68D2-8C13021FD4F1}"/>
              </a:ext>
            </a:extLst>
          </p:cNvPr>
          <p:cNvSpPr>
            <a:spLocks noGrp="1"/>
          </p:cNvSpPr>
          <p:nvPr>
            <p:ph type="title"/>
          </p:nvPr>
        </p:nvSpPr>
        <p:spPr>
          <a:xfrm>
            <a:off x="838201" y="365125"/>
            <a:ext cx="5393360" cy="1325563"/>
          </a:xfrm>
        </p:spPr>
        <p:txBody>
          <a:bodyPr>
            <a:normAutofit/>
          </a:bodyPr>
          <a:lstStyle/>
          <a:p>
            <a:r>
              <a:rPr lang="en-US"/>
              <a:t>Dataset</a:t>
            </a:r>
            <a:br>
              <a:rPr lang="en-US"/>
            </a:br>
            <a:r>
              <a:rPr lang="en-US"/>
              <a:t>(AG News)</a:t>
            </a:r>
          </a:p>
        </p:txBody>
      </p:sp>
      <p:sp>
        <p:nvSpPr>
          <p:cNvPr id="32" name="Freeform: Shape 3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107D0E9-53F9-64E1-1433-2E79D6E5E45D}"/>
              </a:ext>
            </a:extLst>
          </p:cNvPr>
          <p:cNvSpPr>
            <a:spLocks noGrp="1"/>
          </p:cNvSpPr>
          <p:nvPr>
            <p:ph idx="1"/>
          </p:nvPr>
        </p:nvSpPr>
        <p:spPr>
          <a:xfrm>
            <a:off x="838200" y="1825625"/>
            <a:ext cx="5393361" cy="4351338"/>
          </a:xfrm>
        </p:spPr>
        <p:txBody>
          <a:bodyPr>
            <a:normAutofit/>
          </a:bodyPr>
          <a:lstStyle/>
          <a:p>
            <a:r>
              <a:rPr lang="en-US" sz="2500" dirty="0"/>
              <a:t>AG news comes with two files train.csv and test.csv and topics are presented as numbers. So, we need to merge the two files into one so that we can split the all the dataset to train, valid, and test sets </a:t>
            </a:r>
          </a:p>
          <a:p>
            <a:r>
              <a:rPr lang="en-US" sz="2500" dirty="0"/>
              <a:t>replace the numbers in this dataset to their corresponding topic. We created a </a:t>
            </a:r>
            <a:r>
              <a:rPr lang="en-US" sz="2500" dirty="0" err="1"/>
              <a:t>ipynb</a:t>
            </a:r>
            <a:r>
              <a:rPr lang="en-US" sz="2500" dirty="0"/>
              <a:t> file (</a:t>
            </a:r>
            <a:r>
              <a:rPr lang="en-US" sz="2500" dirty="0" err="1"/>
              <a:t>ag_news_merge.ipynb</a:t>
            </a:r>
            <a:r>
              <a:rPr lang="en-US" sz="2500" dirty="0"/>
              <a:t>) and wrote a code to do all of that.</a:t>
            </a:r>
          </a:p>
        </p:txBody>
      </p:sp>
      <p:sp>
        <p:nvSpPr>
          <p:cNvPr id="34" name="Oval 3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Content Placeholder 4" descr="A picture containing scene, laser&#10;&#10;Description automatically generated">
            <a:extLst>
              <a:ext uri="{FF2B5EF4-FFF2-40B4-BE49-F238E27FC236}">
                <a16:creationId xmlns:a16="http://schemas.microsoft.com/office/drawing/2014/main" id="{C166A997-F79E-058F-EFB5-CFED1A60E817}"/>
              </a:ext>
            </a:extLst>
          </p:cNvPr>
          <p:cNvPicPr>
            <a:picLocks noChangeAspect="1"/>
          </p:cNvPicPr>
          <p:nvPr/>
        </p:nvPicPr>
        <p:blipFill rotWithShape="1">
          <a:blip r:embed="rId2">
            <a:extLst>
              <a:ext uri="{28A0092B-C50C-407E-A947-70E740481C1C}">
                <a14:useLocalDpi xmlns:a14="http://schemas.microsoft.com/office/drawing/2010/main" val="0"/>
              </a:ext>
            </a:extLst>
          </a:blip>
          <a:srcRect t="11972" b="21279"/>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8" name="Freeform: Shape 3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4254"/>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23449"/>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560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heel(1)">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heel(1)">
                                      <p:cBhvr>
                                        <p:cTn id="12" dur="2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laser, light&#10;&#10;Description automatically generated">
            <a:extLst>
              <a:ext uri="{FF2B5EF4-FFF2-40B4-BE49-F238E27FC236}">
                <a16:creationId xmlns:a16="http://schemas.microsoft.com/office/drawing/2014/main" id="{199B4B80-E541-CCA8-3281-A1985A2097F5}"/>
              </a:ext>
            </a:extLst>
          </p:cNvPr>
          <p:cNvPicPr>
            <a:picLocks noChangeAspect="1"/>
          </p:cNvPicPr>
          <p:nvPr/>
        </p:nvPicPr>
        <p:blipFill rotWithShape="1">
          <a:blip r:embed="rId2">
            <a:extLst>
              <a:ext uri="{28A0092B-C50C-407E-A947-70E740481C1C}">
                <a14:useLocalDpi xmlns:a14="http://schemas.microsoft.com/office/drawing/2010/main" val="0"/>
              </a:ext>
            </a:extLst>
          </a:blip>
          <a:srcRect t="12035" r="-2" b="8516"/>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E0DADA-434A-8C8D-7D9B-620C5EE66186}"/>
              </a:ext>
            </a:extLst>
          </p:cNvPr>
          <p:cNvSpPr>
            <a:spLocks noGrp="1"/>
          </p:cNvSpPr>
          <p:nvPr>
            <p:ph type="title"/>
          </p:nvPr>
        </p:nvSpPr>
        <p:spPr>
          <a:xfrm>
            <a:off x="5827048" y="407987"/>
            <a:ext cx="5721484" cy="1325563"/>
          </a:xfrm>
        </p:spPr>
        <p:txBody>
          <a:bodyPr>
            <a:normAutofit/>
          </a:bodyPr>
          <a:lstStyle/>
          <a:p>
            <a:r>
              <a:rPr lang="en-US" sz="4100" dirty="0"/>
              <a:t>Libraries</a:t>
            </a:r>
          </a:p>
        </p:txBody>
      </p:sp>
      <p:sp>
        <p:nvSpPr>
          <p:cNvPr id="9" name="Content Placeholder 8">
            <a:extLst>
              <a:ext uri="{FF2B5EF4-FFF2-40B4-BE49-F238E27FC236}">
                <a16:creationId xmlns:a16="http://schemas.microsoft.com/office/drawing/2014/main" id="{879D2BA2-E562-8D53-8A3B-8D50B4C0AC14}"/>
              </a:ext>
            </a:extLst>
          </p:cNvPr>
          <p:cNvSpPr>
            <a:spLocks noGrp="1"/>
          </p:cNvSpPr>
          <p:nvPr>
            <p:ph idx="1"/>
          </p:nvPr>
        </p:nvSpPr>
        <p:spPr>
          <a:xfrm>
            <a:off x="5827048" y="1868487"/>
            <a:ext cx="5721484" cy="4351338"/>
          </a:xfrm>
        </p:spPr>
        <p:txBody>
          <a:bodyPr>
            <a:normAutofit/>
          </a:bodyPr>
          <a:lstStyle/>
          <a:p>
            <a:r>
              <a:rPr lang="en-US" dirty="0"/>
              <a:t>Pandas</a:t>
            </a:r>
          </a:p>
          <a:p>
            <a:r>
              <a:rPr lang="en-US" dirty="0" err="1"/>
              <a:t>Numpy</a:t>
            </a:r>
            <a:endParaRPr lang="en-US" dirty="0"/>
          </a:p>
          <a:p>
            <a:r>
              <a:rPr lang="en-US" dirty="0" err="1"/>
              <a:t>Gensim.downloader</a:t>
            </a:r>
            <a:endParaRPr lang="en-US" dirty="0"/>
          </a:p>
          <a:p>
            <a:r>
              <a:rPr lang="en-US" dirty="0" err="1"/>
              <a:t>Train_test_split</a:t>
            </a:r>
            <a:r>
              <a:rPr lang="en-US" dirty="0"/>
              <a:t>(</a:t>
            </a:r>
            <a:r>
              <a:rPr lang="en-US" dirty="0" err="1"/>
              <a:t>Sklearn</a:t>
            </a:r>
            <a:r>
              <a:rPr lang="en-US" dirty="0"/>
              <a:t>)</a:t>
            </a:r>
          </a:p>
          <a:p>
            <a:r>
              <a:rPr lang="en-US" dirty="0" err="1"/>
              <a:t>Tensorflow</a:t>
            </a:r>
            <a:endParaRPr lang="en-US" dirty="0"/>
          </a:p>
          <a:p>
            <a:r>
              <a:rPr lang="en-US" dirty="0" err="1"/>
              <a:t>TensorFlow.Keras.preprocessing</a:t>
            </a:r>
            <a:endParaRPr lang="en-US" dirty="0"/>
          </a:p>
        </p:txBody>
      </p:sp>
    </p:spTree>
    <p:extLst>
      <p:ext uri="{BB962C8B-B14F-4D97-AF65-F5344CB8AC3E}">
        <p14:creationId xmlns:p14="http://schemas.microsoft.com/office/powerpoint/2010/main" val="30723522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ircle(in)">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circle(in)">
                                      <p:cBhvr>
                                        <p:cTn id="12" dur="20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circle(in)">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circle(in)">
                                      <p:cBhvr>
                                        <p:cTn id="22" dur="20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circle(in)">
                                      <p:cBhvr>
                                        <p:cTn id="27" dur="20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circle(in)">
                                      <p:cBhvr>
                                        <p:cTn id="32" dur="20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outdoor object, laser&#10;&#10;Description automatically generated">
            <a:extLst>
              <a:ext uri="{FF2B5EF4-FFF2-40B4-BE49-F238E27FC236}">
                <a16:creationId xmlns:a16="http://schemas.microsoft.com/office/drawing/2014/main" id="{2ABA566D-7397-1F18-518F-2C7F3937D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426" y="520749"/>
            <a:ext cx="3174634"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5"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E0B7EE-0FF0-9C7B-26F2-BF76FBC40E97}"/>
              </a:ext>
            </a:extLst>
          </p:cNvPr>
          <p:cNvSpPr>
            <a:spLocks noGrp="1"/>
          </p:cNvSpPr>
          <p:nvPr>
            <p:ph type="title"/>
          </p:nvPr>
        </p:nvSpPr>
        <p:spPr>
          <a:xfrm>
            <a:off x="838200" y="479493"/>
            <a:ext cx="5587999" cy="2085907"/>
          </a:xfrm>
        </p:spPr>
        <p:txBody>
          <a:bodyPr>
            <a:normAutofit/>
          </a:bodyPr>
          <a:lstStyle/>
          <a:p>
            <a:r>
              <a:rPr lang="en-US" dirty="0"/>
              <a:t>Coding Steps</a:t>
            </a:r>
          </a:p>
        </p:txBody>
      </p:sp>
      <p:sp>
        <p:nvSpPr>
          <p:cNvPr id="9" name="Content Placeholder 8">
            <a:extLst>
              <a:ext uri="{FF2B5EF4-FFF2-40B4-BE49-F238E27FC236}">
                <a16:creationId xmlns:a16="http://schemas.microsoft.com/office/drawing/2014/main" id="{30D6BED9-3A58-7813-2C50-D0736C585311}"/>
              </a:ext>
            </a:extLst>
          </p:cNvPr>
          <p:cNvSpPr>
            <a:spLocks noGrp="1"/>
          </p:cNvSpPr>
          <p:nvPr>
            <p:ph idx="1"/>
          </p:nvPr>
        </p:nvSpPr>
        <p:spPr>
          <a:xfrm>
            <a:off x="838201" y="2565399"/>
            <a:ext cx="5257800" cy="3611563"/>
          </a:xfrm>
        </p:spPr>
        <p:txBody>
          <a:bodyPr>
            <a:normAutofit/>
          </a:bodyPr>
          <a:lstStyle/>
          <a:p>
            <a:r>
              <a:rPr lang="en-US" sz="2400" dirty="0"/>
              <a:t>Load pre-trained word2vec model(Google News)</a:t>
            </a:r>
          </a:p>
          <a:p>
            <a:r>
              <a:rPr lang="en-US" sz="2400" dirty="0"/>
              <a:t>Dataset Summary</a:t>
            </a:r>
          </a:p>
          <a:p>
            <a:r>
              <a:rPr lang="en-US" sz="2400" dirty="0"/>
              <a:t>Splitting data and Preprocessing </a:t>
            </a:r>
          </a:p>
          <a:p>
            <a:r>
              <a:rPr lang="en-US" sz="2400" dirty="0"/>
              <a:t>Model building</a:t>
            </a:r>
          </a:p>
          <a:p>
            <a:endParaRPr lang="en-US" sz="2400" dirty="0"/>
          </a:p>
          <a:p>
            <a:endParaRPr lang="en-US" sz="2400" dirty="0"/>
          </a:p>
          <a:p>
            <a:endParaRPr lang="en-US" sz="2400" dirty="0"/>
          </a:p>
        </p:txBody>
      </p:sp>
    </p:spTree>
    <p:extLst>
      <p:ext uri="{BB962C8B-B14F-4D97-AF65-F5344CB8AC3E}">
        <p14:creationId xmlns:p14="http://schemas.microsoft.com/office/powerpoint/2010/main" val="252957384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D3F3A98B-FC65-4638-942D-043D9070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Icon&#10;&#10;Description automatically generated with low confidence">
            <a:extLst>
              <a:ext uri="{FF2B5EF4-FFF2-40B4-BE49-F238E27FC236}">
                <a16:creationId xmlns:a16="http://schemas.microsoft.com/office/drawing/2014/main" id="{E3529557-5A23-6C79-4E04-F87299022B0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0155" r="1" b="38204"/>
          <a:stretch/>
        </p:blipFill>
        <p:spPr>
          <a:xfrm>
            <a:off x="20" y="10"/>
            <a:ext cx="12191980" cy="6857990"/>
          </a:xfrm>
          <a:prstGeom prst="rect">
            <a:avLst/>
          </a:prstGeom>
        </p:spPr>
      </p:pic>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E06743-B43D-C139-FE21-D2894A219977}"/>
              </a:ext>
            </a:extLst>
          </p:cNvPr>
          <p:cNvSpPr>
            <a:spLocks noGrp="1"/>
          </p:cNvSpPr>
          <p:nvPr>
            <p:ph type="title"/>
          </p:nvPr>
        </p:nvSpPr>
        <p:spPr>
          <a:xfrm>
            <a:off x="7332164" y="2185186"/>
            <a:ext cx="3709329" cy="2866992"/>
          </a:xfrm>
        </p:spPr>
        <p:txBody>
          <a:bodyPr>
            <a:normAutofit fontScale="90000"/>
          </a:bodyPr>
          <a:lstStyle/>
          <a:p>
            <a:r>
              <a:rPr lang="en-US" sz="4400" dirty="0"/>
              <a:t>Load pre-trained word2vec model(Google News)</a:t>
            </a:r>
            <a:br>
              <a:rPr lang="en-US" sz="4400" dirty="0"/>
            </a:br>
            <a:endParaRPr lang="en-US" dirty="0"/>
          </a:p>
        </p:txBody>
      </p:sp>
      <p:sp>
        <p:nvSpPr>
          <p:cNvPr id="9" name="Content Placeholder 8">
            <a:extLst>
              <a:ext uri="{FF2B5EF4-FFF2-40B4-BE49-F238E27FC236}">
                <a16:creationId xmlns:a16="http://schemas.microsoft.com/office/drawing/2014/main" id="{F73FF77B-90E2-3CE2-F00A-3F27F7451FCD}"/>
              </a:ext>
            </a:extLst>
          </p:cNvPr>
          <p:cNvSpPr>
            <a:spLocks noGrp="1"/>
          </p:cNvSpPr>
          <p:nvPr>
            <p:ph idx="1"/>
          </p:nvPr>
        </p:nvSpPr>
        <p:spPr>
          <a:xfrm>
            <a:off x="838200" y="1461360"/>
            <a:ext cx="5536397" cy="4990240"/>
          </a:xfrm>
        </p:spPr>
        <p:txBody>
          <a:bodyPr>
            <a:normAutofit/>
          </a:bodyPr>
          <a:lstStyle/>
          <a:p>
            <a:r>
              <a:rPr lang="en-US" dirty="0" err="1">
                <a:solidFill>
                  <a:srgbClr val="FFFFFF"/>
                </a:solidFill>
              </a:rPr>
              <a:t>genism.downloader</a:t>
            </a:r>
            <a:r>
              <a:rPr lang="en-US" dirty="0">
                <a:solidFill>
                  <a:srgbClr val="FFFFFF"/>
                </a:solidFill>
              </a:rPr>
              <a:t> to download and load the word2vec pretrained model “word2vec-google-news-300”.</a:t>
            </a:r>
          </a:p>
          <a:p>
            <a:r>
              <a:rPr lang="en-US" dirty="0">
                <a:solidFill>
                  <a:srgbClr val="FFFFFF"/>
                </a:solidFill>
              </a:rPr>
              <a:t>The Google News word2vec model is a pre-trained model that was trained on a large corpus of news articles. It contains 300-dimensional vectors for over 3 million words and phrases(using CBOW)</a:t>
            </a:r>
          </a:p>
        </p:txBody>
      </p:sp>
      <p:sp>
        <p:nvSpPr>
          <p:cNvPr id="18" name="Oval 1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536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9">
                                            <p:txEl>
                                              <p:pRg st="0" end="0"/>
                                            </p:txEl>
                                          </p:spTgt>
                                        </p:tgtEl>
                                        <p:attrNameLst>
                                          <p:attrName>style.color</p:attrName>
                                        </p:attrNameLst>
                                      </p:cBhvr>
                                      <p:to>
                                        <a:schemeClr val="bg1"/>
                                      </p:to>
                                    </p:animClr>
                                    <p:animClr clrSpc="rgb" dir="cw">
                                      <p:cBhvr>
                                        <p:cTn id="7" dur="250" autoRev="1" fill="remove"/>
                                        <p:tgtEl>
                                          <p:spTgt spid="9">
                                            <p:txEl>
                                              <p:pRg st="0" end="0"/>
                                            </p:txEl>
                                          </p:spTgt>
                                        </p:tgtEl>
                                        <p:attrNameLst>
                                          <p:attrName>fillcolor</p:attrName>
                                        </p:attrNameLst>
                                      </p:cBhvr>
                                      <p:to>
                                        <a:schemeClr val="bg1"/>
                                      </p:to>
                                    </p:animClr>
                                    <p:set>
                                      <p:cBhvr>
                                        <p:cTn id="8" dur="250" autoRev="1" fill="remove"/>
                                        <p:tgtEl>
                                          <p:spTgt spid="9">
                                            <p:txEl>
                                              <p:pRg st="0" end="0"/>
                                            </p:txEl>
                                          </p:spTgt>
                                        </p:tgtEl>
                                        <p:attrNameLst>
                                          <p:attrName>fill.type</p:attrName>
                                        </p:attrNameLst>
                                      </p:cBhvr>
                                      <p:to>
                                        <p:strVal val="solid"/>
                                      </p:to>
                                    </p:set>
                                    <p:set>
                                      <p:cBhvr>
                                        <p:cTn id="9" dur="250" autoRev="1" fill="remove"/>
                                        <p:tgtEl>
                                          <p:spTgt spid="9">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9">
                                            <p:txEl>
                                              <p:pRg st="1" end="1"/>
                                            </p:txEl>
                                          </p:spTgt>
                                        </p:tgtEl>
                                        <p:attrNameLst>
                                          <p:attrName>style.color</p:attrName>
                                        </p:attrNameLst>
                                      </p:cBhvr>
                                      <p:to>
                                        <a:schemeClr val="bg1"/>
                                      </p:to>
                                    </p:animClr>
                                    <p:animClr clrSpc="rgb" dir="cw">
                                      <p:cBhvr>
                                        <p:cTn id="14" dur="250" autoRev="1" fill="remove"/>
                                        <p:tgtEl>
                                          <p:spTgt spid="9">
                                            <p:txEl>
                                              <p:pRg st="1" end="1"/>
                                            </p:txEl>
                                          </p:spTgt>
                                        </p:tgtEl>
                                        <p:attrNameLst>
                                          <p:attrName>fillcolor</p:attrName>
                                        </p:attrNameLst>
                                      </p:cBhvr>
                                      <p:to>
                                        <a:schemeClr val="bg1"/>
                                      </p:to>
                                    </p:animClr>
                                    <p:set>
                                      <p:cBhvr>
                                        <p:cTn id="15" dur="250" autoRev="1" fill="remove"/>
                                        <p:tgtEl>
                                          <p:spTgt spid="9">
                                            <p:txEl>
                                              <p:pRg st="1" end="1"/>
                                            </p:txEl>
                                          </p:spTgt>
                                        </p:tgtEl>
                                        <p:attrNameLst>
                                          <p:attrName>fill.type</p:attrName>
                                        </p:attrNameLst>
                                      </p:cBhvr>
                                      <p:to>
                                        <p:strVal val="solid"/>
                                      </p:to>
                                    </p:set>
                                    <p:set>
                                      <p:cBhvr>
                                        <p:cTn id="16" dur="250" autoRev="1" fill="remove"/>
                                        <p:tgtEl>
                                          <p:spTgt spid="9">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
  <TotalTime>324</TotalTime>
  <Words>855</Words>
  <Application>Microsoft Office PowerPoint</Application>
  <PresentationFormat>Widescreen</PresentationFormat>
  <Paragraphs>80</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vt:lpstr>
      <vt:lpstr>Calibri</vt:lpstr>
      <vt:lpstr>Times New Roman</vt:lpstr>
      <vt:lpstr>Tw Cen MT</vt:lpstr>
      <vt:lpstr>ShapesVTI</vt:lpstr>
      <vt:lpstr>Text Category Classification </vt:lpstr>
      <vt:lpstr>Introduction</vt:lpstr>
      <vt:lpstr>Project idea</vt:lpstr>
      <vt:lpstr>Agenda</vt:lpstr>
      <vt:lpstr>Dataset (AG News)</vt:lpstr>
      <vt:lpstr>Dataset (AG News)</vt:lpstr>
      <vt:lpstr>Libraries</vt:lpstr>
      <vt:lpstr>Coding Steps</vt:lpstr>
      <vt:lpstr>Load pre-trained word2vec model(Google News) </vt:lpstr>
      <vt:lpstr>Dataset Summary </vt:lpstr>
      <vt:lpstr>Splitting the data </vt:lpstr>
      <vt:lpstr>Preprocessing</vt:lpstr>
      <vt:lpstr>Model building</vt:lpstr>
      <vt:lpstr>Model building (cont.)</vt:lpstr>
      <vt:lpstr>Model building (cont.)</vt:lpstr>
      <vt:lpstr>Training</vt:lpstr>
      <vt:lpstr>Evaluation</vt:lpstr>
      <vt:lpstr>Input handling</vt:lpstr>
      <vt:lpstr>Assumptions </vt:lpstr>
      <vt:lpstr>Any Questions ?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dc:creator>steven saad</dc:creator>
  <cp:lastModifiedBy>steven saad</cp:lastModifiedBy>
  <cp:revision>12</cp:revision>
  <dcterms:created xsi:type="dcterms:W3CDTF">2022-12-25T21:11:27Z</dcterms:created>
  <dcterms:modified xsi:type="dcterms:W3CDTF">2023-04-30T23:37:59Z</dcterms:modified>
</cp:coreProperties>
</file>